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4" r:id="rId5"/>
    <p:sldId id="269" r:id="rId6"/>
    <p:sldId id="268" r:id="rId7"/>
    <p:sldId id="267" r:id="rId8"/>
    <p:sldId id="265" r:id="rId9"/>
    <p:sldId id="266" r:id="rId10"/>
    <p:sldId id="260" r:id="rId11"/>
    <p:sldId id="275" r:id="rId12"/>
    <p:sldId id="274" r:id="rId13"/>
    <p:sldId id="273" r:id="rId14"/>
    <p:sldId id="272" r:id="rId15"/>
    <p:sldId id="271" r:id="rId16"/>
    <p:sldId id="270" r:id="rId17"/>
    <p:sldId id="276" r:id="rId18"/>
    <p:sldId id="279" r:id="rId19"/>
    <p:sldId id="278" r:id="rId20"/>
    <p:sldId id="261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 BIRLICA" initials="IB" lastIdx="6" clrIdx="0">
    <p:extLst>
      <p:ext uri="{19B8F6BF-5375-455C-9EA6-DF929625EA0E}">
        <p15:presenceInfo xmlns:p15="http://schemas.microsoft.com/office/powerpoint/2012/main" xmlns="" userId="S-1-5-21-1043469324-2048178460-1789782235-2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B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24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11:25:06.352" idx="5">
    <p:pos x="10" y="10"/>
    <p:text>Mesajul de eroare pe care l-ati primit se datora faptului ca la Anexa 2, rubrica „Consum total de energie termica din care:” – la „Incalzire” si „Apa calda menajera” ati lasat celulele necompletate. Chiar daca nu aveti consum, celulele trebuie completate cu o valoare, in cazul acesta „0”, asa cum e la „Abur” sau „Apa fierbinte”.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11:17:36.542" idx="4">
    <p:pos x="10" y="10"/>
    <p:text>Uneori se uita completarea celulei Total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10:43:12.265" idx="1">
    <p:pos x="10" y="10"/>
    <p:text>Daca s-au inserat randuri, celulele trebuie completate.</p:text>
    <p:extLst>
      <p:ext uri="{C676402C-5697-4E1C-873F-D02D1690AC5C}">
        <p15:threadingInfo xmlns:p15="http://schemas.microsoft.com/office/powerpoint/2012/main" xmlns="" timeZoneBias="-120"/>
      </p:ext>
    </p:extLst>
  </p:cm>
  <p:cm authorId="1" dt="2017-03-21T10:44:22.670" idx="2">
    <p:pos x="146" y="146"/>
    <p:text>Cheia nu este prezenta in dictionar, inseamna ca nu a fost ales tipul de carburant.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12:49:25.947" idx="6">
    <p:pos x="10" y="10"/>
    <p:text>Mesajul Succes si Fisier transmis si procesat reprezinta confirmarea transmiterii machetei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B769A-6B5B-421E-B1C3-B56B9BC78BF1}" type="datetimeFigureOut">
              <a:rPr lang="ro-RO" smtClean="0"/>
              <a:pPr/>
              <a:t>02.10.2017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15FB-9C58-4E32-83D8-1790F620D36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61832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2T09:20:26.2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6840 9692 0,'0'0'63,"0"0"-63,28 0 15,0 0-15,-28 0 16,56 0-16,-28 0 15,-28 28-15,56-28 16,0 0-16,-56 0 16,55 0-16,-27 0 15,0 0-15,0 28 16,0-28-16,0 0 15,28 0-15,-28 0 16,0 0-16,28 0 16,-56 0-16,27 0 15,1 0-15,0 0 16,28 0-16,-28 0 15,-28 0-15,56 0 16,-28 0-16,0 0 16,0 0-16,0 0 15,0 0 1,27 0-16,-55 0 15,28 0-15,28 0 16,-56 0-16,56 0 16,-28 0-16,0 0 15,-28 0-15,28 0 16,0 0-16,0 28 15,27-28-15,-55 0 16,28 0-16,28 0 16,-28 0-16,28 0 15,-28 0-15,56 28 16,-56-28-16,27 0 15,1 28-15,0-28 16,-28 0-16,0 0 16,28 0-16,-28 0 15,27 0-15,1 0 16,0 0-16,-28 0 15,56 0-15,-28 0 16,0 0-16,27 0 16,1 0-16,-28 0 15,28 0 1,-1 0-16,-55 0 15,56 0-15,-84 0 16,56 0-16,-28 0 16,-28 0-16,28 0 15,28 0 1,-56 0-1,28 0-15,-1 0 16,1 0-16,-28 0 16,56 0-16,-28 0 15,-28 0-15,28 0 16,0 0-16,0 0 15,-28 0 1,28 0-16,0 0 16,28 0-16,-1 0 15,-27 0 1,0 0-16,0 0 15,0 0-15,0 0 16,-28 28-16,56-28 16,-56 0-16,28 0 15,0 0 1,0 0-16,-28 0 15,55 0-15,-27 0 16,-28 0-16,28 0 16,0 0-16,0 0 15,0 0-15,0 0 16,0 0-16,-28 0 15,56 0 1,0 0 0,-56 0-16,27 0 15,1 0-15,0 0 16,-28 0-16,28 0 15,0 0-15,0 0 16,-28 0-16,28 0 16,0 0-16,0 0 15,-28 0 1,28 0-1,0 0 110,0 0-94,-28 0-15,28 0 0,-1 0-1,1 0 16,-28 0-15,28 0 0,0 0-1,0 0 1,-28 28-16,28-28 31,0 0-15,0 0 15,-28 0-31,28 0 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40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15244 7597 0,'0'0'125,"28"28"-109,-28-28-16,112 28 15,-84-28-15,0 0 16,55 0-16,-55 0 16,0 28-16,0-28 15,0 0-15,0 0 16,0 28-1,0-28 1,-28 0 0,28 0-1,-28 0-15,28 0 16,0 0-16,27 0 15,-27 0-15,-28 0 16,28 0-16,0 0 16,0 0-16,0 0 15,0 0-15,0 0 16,0 0-16,0 0 15,0 0-15,-28 0 16,28 0-16,-1 0 16,1 0-1,-28 0-15,28 0 16,0 0-1,0 0-15,-28 0 16,28 0 0,0 0 30,-28 0-30,28 0-16,-28 0 16,56 56-16,-56-56 15,28 0 1,-28 0-1,28 0 1,-1 0 0,1 0 15,-28 0 0,28 0 16,0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41.0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15272 8044 0,'56'0'78,"0"0"-62,-28 0-16,111 0 15,-83-28-15,56 28 16,-56 0-16,27 0 16,57-28-16,-56 0 15,-56 28-15,55 0 16,-27 0-16,0 0 15,0 0-15,-28 0 16,28 0-16,0 0 16,-1 0-16,1 0 15,0 0-15,28 0 16,-28 0-1,0 0-15,-56-28 16,55 28-16,-27 0 16,0 0-16,-28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42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15188 8324 0,'0'0'15,"28"27"1,28-27-16,28 0 15,0 0-15,-29 0 16,29 0-16,-28 0 16,0 0-16,28 0 15,-56 0-15,27 0 16,29 0-16,-56 0 15,0 0-15,0 0 16,28 0-16,-56 0 16,28 0-16,28 0 15,-29 0-15,1 0 16,28 28-1,-56 0-15,28-28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43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15216 8519 0,'0'28'62,"0"0"-46,0-28-16,28 28 15,0-28-15,0 0 16,0 0-16,28 56 15,0-28-15,27-28 16,1 28-16,-56-28 16,56 0-16,28 27 15,-85-27-15,29 0 16,-28 0-1,28 0-15,56 0 16,-84 0-16,27 0 16,-27 0-16,0 0 15,0 0-15,0 0 16,0 0-16,28 0 15,-28 0-15,-28 0 16,56 0-16,-1 0 16,1 0-16,-56 0 15,56 0-15,-28 0 16,0 0-16,0 0 15,28 0-15,-56 0 16,56 0-16,-56 0 16,28 0-16,-28 0 15,55 0 1,-55 0-1,28 0 1,-28 0 171,56 0-156,-56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2T10:07:15.9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 15910 0,'0'0'62,"17"0"-46,36 0-16,0 0 15,-17 0-15,17 0 16,-18 0-16,0 0 16,18 0-16,-35 0 15,35 0-15,-18 0 16,-18 0-16,1 0 15,17 0-15,1 0 16,-1 0-16,-17 0 16,-1 0-16,19 0 15,-1 0-15,-18 0 16,1 0-16,17 0 15,-17 0-15,-18 0 16,18 0-16,-1 0 16,1 0-16,0 0 15,-1 0-15,1 0 16,17 0-16,-17 0 15,-18 0-15,35 0 16,0 0-16,1 0 16,-19 0-16,18 0 15,1 0 1,-19 0-16,1 0 15,35 0-15,-35 0 16,17 0-16,-18 0 16,19 0-16,-1 0 15,18 0-15,-35 0 16,35 0-16,-1 0 15,-16 0-15,-19 0 16,19 0-16,-19 0 16,19 0-16,-36 0 15,35 0-15,-18 0 16,19 0-16,-19 0 15,19 0-15,-1 0 16,0 0-16,-35 0 16,36 0-16,-1 0 15,-35 0-15,35 0 16,0 0-16,-17 0 15,0 0-15,-1 0 16,1 0-16,17 0 16,-35 0-16,18 0 15,-1 0 1,1 0-16,0 0 15,-1 0-15,1 0 16,-18 0-16,18 0 16,-1 0-16,1 0 15,0 0-15,17 0 16,-18 0-16,19 0 15,-19 0-15,-17 0 16,36 0-16,-19 0 16,1 0-16,17 0 15,-17 0-15,-1 0 16,1 0-16,0 18 15,-1-18-15,19 0 16,-36 0-16,35 18 16,0-18-16,1 0 15,-19 0-15,1 0 16,17 0-16,0 0 15,-35 0-15,18 0 16,17 0-16,-17 0 16,0 0-16,-1 0 15,1 0 1,35 0-1,-53 0-15,17 0 16,19 0-16,-36 0 16,53 0-16,-36 0 15,1 0-15,17 17 16,-17-17-16,17 0 15,-35 0-15,18 0 16,-18 0-16,35 0 16,-35 0-16,35 0 15,-17 0-15,0 18 16,34-18-16,-34 0 15,53 17-15,-36-17 16,0 0-16,-17 0 16,35 0-16,-36 0 15,1 0-15,17 0 16,1 0-16,-36 0 15,35 0-15,-18 0 16,19 0-16,-36 0 16,17 0-16,-17 0 15,36 0 1,-36 0-16,35 0 15,-17 0 1,-1 0 0,1 0-16,17 0 15,-17 0-15,-1 0 16,19 0-16,17 0 15,-36 0-15,19 0 16,-19 0-16,18 0 16,-17 0-16,17 0 15,-17 0-15,17 0 16,1 18-16,-1-18 15,0 0-15,0 0 16,-17 0-16,35 18 16,0-18-16,0 0 15,0 0-15,0 0 16,0 0-16,-36 0 15,18 0-15,1 0 16,17 0-16,-53 0 16,53 0-16,-53 0 15,35 0 1,0 0-16,-35 0 15,35 0-15,-17 0 16,17 0-16,-17 0 16,17 0-16,1 0 15,-1 0-15,-18 0 16,19 0-16,-19 0 15,1 0-15,17 0 16,-17 0-16,0 0 16,-1 0-16,-17 0 15,18 0-15,-1 0 16,1 0-1,-18 0-15,18 0 16,17 0-16,-17 0 16,-1 0-1,1 0 1,0 0-16,-18 0 15,17 0 1,1 0-16,0 0 16,-18 0-1,17 0 1,1 0-1,-1 0 1,1 0 0,0-18-16,-18 18 15,17 0 1,-17 0-16,18 0 62,0 0-46,-1 0-1,-17 0 1,18-18-16,17 18 94,-35-17 124,18-1-156,-1 18-46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7:31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20521 5810 0,'0'0'31,"56"0"-15,-28 0-16,0 0 16,0 0-16,0 0 15,27 0-15,-55 0 16,56 0-16,-28 0 15,-28 0-15,56 0 16,-28 0-16,28 0 16,-28 0-16,0 0 15,-1 0-15,1 0 16,-28 0-16,28 0 15,0 0 1,0 0 0,-28 0-1,28 0-15,0 0 16,0 0-1,-28 0-15,28 0 16,0 0-16,0 0 16,-28 0-1,28 0 16,0 0-15,-1 0 0,-27 0-16,28 0 15,0 0-15,0 0 16,-28 0-1,28 0 1,-28 0-16,28 0 16,0 0-1,-28 0-15,28 28 16,0-28-1,0 0-15,-28 0 16,28 0 0,27 0-16,-55 0 15,28 0 1,0 0-1,0 0-15,-28 0 16,28 0 0,0 0-16,0 0 15,-28 0-15,28 0 16,0 0-1,0 0-15,-28 0 16,28 0-16,0 0 16,0 0-1,-28 0-15,27 0 16,1 0-1,0 0 1,-28 0 0,28 0-1,0 27 1,0-27-16,-28 0 15,28 0 1,0 0 15,0 0-15,-28 0 15,56 28-15,-56-28-1,28 0 16,-28 0 16,27 0-31,1 0-1,0 28 1,-28-28 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7:34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20605 5921 0,'28'0'16,"0"0"-16,0 0 15,-1 0-15,1 0 16,-28 0-16,28 0 16,0 0-16,0 0 15,-28 0-15,28 0 16,0 0-16,0 0 15,-28 0-15,56 0 16,-28 0-16,-28 0 16,28 0-16,-1 0 15,1 0-15,28 0 16,-56 0-1,28 0-15,-28 0 16,56 0 0,-56 0-16,28 0 15,-28 0 1,56 0-16,-28 0 31,-28 0-31,56 0 16,-56 0-1,27 0-15,-27 0 16,56 0-1,-56 0-15,28 0 16,-28 0-16,56 0 16,-56 0-1,28 0 1,-28 0-1,56 0-15,-56 0 16,28 0 0,-28 0-1,56 0 1,-56 0-1,27 0 1,29 0-16,-56 0 16,28 0-16,0 0 15,0 0 1,-28 0-1,28 0 1,-28 0-16,56 0 16,-56 0-16,56 0 15,-28 0-15,0 0 16,-1 0-16,29 0 15,-56 0-15,56 0 16,-28 0-16,-28 0 16,28 0-1,0 0-15,0 0 16,-28 0-1,28 0 1,0 0 15,0 0 47,-28 0-47,0 0 125,0 0-140,-84 0-16,0 0 16,28 0-16,-28 0 15,1 0-15,27 0 16,0 0-1,-28 0-15,28 0 16,1 0-16,27 0 16,-28 0-16,0 0 15,28 0-15,0 0 16,-56 0-16,29 0 15,27 0-15,0 0 16,-56 0-16,28 0 16,-28 0-16,28 0 15,29 0-15,-29 0 16,0 0-16,0 0 15,28 0-15,0 0 16,0 0-16,0 0 16,-55 0-1,83 0-15,-28 0 16,28 0 31,-56 0-1,56 0-14,-28 0 545,28 0-515,-28 28-31,28 0-31,-28-28 63,0 0 171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7:17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4467 13212 0,'28'0'156,"0"0"-140,-28 0-16,28 0 15,0 0-15,0 0 16,-28 0-16,28 0 16,0 0-1,0 0 1,-28 0 109,27 0-110,1 0 1,0 0-1,-28 0 1,28 0 15,0 0 16,0 0-16,-28 0 172</inkml:trace>
  <inkml:trace contextRef="#ctx0" brushRef="#br0" timeOffset="1372.8088">5640 13323 0,'0'0'62,"0"0"-46,28 0-16,0 0 15,-28 0-15,28 0 16,-1 0-16,1 0 15,0 0-15,28 0 16,-28 0-16,-28 0 16,56 0-16,-28 0 15,-28 0-15,56 0 16,-56 0-1,28 0 1,-28 0 0,55 0 30,-55 0 17</inkml:trace>
  <inkml:trace contextRef="#ctx0" brushRef="#br0" timeOffset="4305.6276">4439 13966 0,'28'0'0,"-28"0"15,28 0 1,0 0-1,0 0-15,-28 0 16,28 0-16,0 0 16,0 0-16,0 0 15,0 0-15,27 0 16,-55 0-1,28 0-15,0 0 16,0 0-16,-28 0 16,28 0-1,0 0 32,0 0-31,-28 0 15</inkml:trace>
  <inkml:trace contextRef="#ctx0" brushRef="#br0" timeOffset="54740.7509">5696 13910 0,'0'0'94,"28"0"-63,-28 0-31,27 0 31,1 0-31,-28 0 16,28 0 0,0 0-1,-28 0 1,28 0-1,0 0 1,0 0 15,-28 0-31,28 0 16,0 0-1,0 0 1,-28 0 15,28 0-15,0 0-1,0 0 32,-28 0-16,27 0 1,1 0 108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05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20326 9022 0,'0'0'31,"28"0"-15,-1 0-16,-27 0 16,56 0-16,0 0 15,0 0-15,-28 0 16,28 0-1,0 0-15,27 0 16,1 0-16,-28 0 16,28 0-16,-29 0 15,-27 0-15,56 0 16,-28 0-16,0 0 15,28 0-15,-56 0 16,-1 0-16,29 0 16,-56 0-16,28 0 15,0 0-15,0 0 16,0 0-16,28 0 15,0 0 1,-1 0 0,-55 0-16,56 0 15,-56 0-15,28 0 16,-28 0-16,28 0 15,0 0 1,0 0-16,-28 0 16,28 0-1,0 0 1,0 0-1,-28 0 48,28 0 77,55 0 1,-83 0-110,28 0-16,0 0 17,0 0-1,-28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06.6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20381 9329 0,'28'0'16,"-28"0"-16,28 0 16,28 0-16,0 0 15,0 28-15,28-28 16,55 56-16,-83-56 15,56 28-15,-29-28 16,-27 0-16,0 0 16,28 0-16,-28 0 15,-28 0-15,0 0 16,-28 0-16,27 0 15,1 0-15,0 0 16,-28 0 0,28 0-16,0 0 15,0 0 1,28 0-1,-56 0 1,28 0-16,-28 0 16,56 0-1,-28 0-15,-28 0 16,55 0-1,-55 0-15,28 0 32,-28 0-17,56 0 16,-56 0 16,0 0 125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08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20326 9580 0,'0'0'93,"0"0"-77,55 0-1,-27 0-15,28 0 16,-28 0-16,28 0 16,-28 0-16,28 0 15,-28 0-15,0 0 16,27 0-16,-27 0 15,0 0-15,0 0 16,-28 0-16,28 0 16,0 0-1,0 0 1,-28 0-1,28 0 1,0 0 0,-28 0-16,28 0 15,-28 0-15,28 0 16,-28 0 15,55 0-15,-55 0-1,28 0 1,-28 0-1,56 0-15,-56 0 16,28 0 0,-28 0-16,56 0 15,-28 0-15,28 0 16,-28 0-16,0 0 15,-1 0 1,1 0-16,0 0 16,0 0-1,0 0 1,-28 0-1,56-27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21T11:39:11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21889 9608 0,'0'28'265,"-28"-28"-249,0 0 15,28 0-31,-28 0 16,-28 0-1,29 0-15,27 0 16,-28 0-1,0 0 1,0 0 0,28 0 15,-28 0-31,0 0 15,0 0 1,28 0 15,-28 0 0,28 0-15,-56 0 0,56 0-1,-28 0 16,0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9504F-F34B-4624-8019-D7A1A497DE02}" type="datetimeFigureOut">
              <a:rPr lang="ro-RO" smtClean="0"/>
              <a:pPr/>
              <a:t>02.10.2017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20D1D-3DEE-415C-8566-E8B9D75F97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4287996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Mesajul de eroare pe care l-</a:t>
            </a:r>
            <a:r>
              <a:rPr lang="ro-RO" dirty="0" err="1" smtClean="0"/>
              <a:t>ati</a:t>
            </a:r>
            <a:r>
              <a:rPr lang="ro-RO" dirty="0" smtClean="0"/>
              <a:t> primit se datora faptului ca la Anexa 2, rubrica „Consum total de energie termica din care:” – la „</a:t>
            </a:r>
            <a:r>
              <a:rPr lang="ro-RO" dirty="0" err="1" smtClean="0"/>
              <a:t>Incalzire</a:t>
            </a:r>
            <a:r>
              <a:rPr lang="ro-RO" dirty="0" smtClean="0"/>
              <a:t>” si „Apa calda menajera” </a:t>
            </a:r>
            <a:r>
              <a:rPr lang="ro-RO" dirty="0" err="1" smtClean="0"/>
              <a:t>ati</a:t>
            </a:r>
            <a:r>
              <a:rPr lang="ro-RO" dirty="0" smtClean="0"/>
              <a:t> </a:t>
            </a:r>
            <a:r>
              <a:rPr lang="ro-RO" dirty="0" err="1" smtClean="0"/>
              <a:t>lasat</a:t>
            </a:r>
            <a:r>
              <a:rPr lang="ro-RO" dirty="0" smtClean="0"/>
              <a:t> celulele necompletate. Chiar daca nu </a:t>
            </a:r>
            <a:r>
              <a:rPr lang="ro-RO" dirty="0" err="1" smtClean="0"/>
              <a:t>aveti</a:t>
            </a:r>
            <a:r>
              <a:rPr lang="ro-RO" dirty="0" smtClean="0"/>
              <a:t> consum, celulele trebuie completate cu o valoare, in cazul acesta „0”, </a:t>
            </a:r>
            <a:r>
              <a:rPr lang="ro-RO" dirty="0" err="1" smtClean="0"/>
              <a:t>asa</a:t>
            </a:r>
            <a:r>
              <a:rPr lang="ro-RO" dirty="0" smtClean="0"/>
              <a:t> cum e la „Abur” sau „Apa fierbinte”.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190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Incepand</a:t>
            </a:r>
            <a:r>
              <a:rPr lang="en-US" dirty="0" smtClean="0"/>
              <a:t> cu 1 </a:t>
            </a:r>
            <a:r>
              <a:rPr lang="en-US" dirty="0" err="1" smtClean="0"/>
              <a:t>aprilie</a:t>
            </a:r>
            <a:r>
              <a:rPr lang="en-US" dirty="0" smtClean="0"/>
              <a:t> 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incarca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data </a:t>
            </a:r>
            <a:r>
              <a:rPr lang="en-US" dirty="0" err="1" smtClean="0"/>
              <a:t>ultimului</a:t>
            </a:r>
            <a:r>
              <a:rPr lang="en-US" dirty="0" smtClean="0"/>
              <a:t> audit energetic </a:t>
            </a:r>
            <a:r>
              <a:rPr lang="en-US" dirty="0" err="1" smtClean="0"/>
              <a:t>efectuat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7726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 smtClean="0"/>
              <a:t>Atentie</a:t>
            </a:r>
            <a:r>
              <a:rPr lang="ro-RO" baseline="0" dirty="0" smtClean="0"/>
              <a:t> la completarea Totalului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4759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Daca s-au inserat </a:t>
            </a:r>
            <a:r>
              <a:rPr lang="ro-RO" dirty="0" err="1" smtClean="0"/>
              <a:t>randuri</a:t>
            </a:r>
            <a:r>
              <a:rPr lang="ro-RO" dirty="0" smtClean="0"/>
              <a:t>, celulele trebuie completate.</a:t>
            </a:r>
          </a:p>
          <a:p>
            <a:r>
              <a:rPr lang="ro-RO" dirty="0" smtClean="0"/>
              <a:t>Cheia</a:t>
            </a:r>
            <a:r>
              <a:rPr lang="ro-RO" baseline="0" dirty="0" smtClean="0"/>
              <a:t> nu este prezenta in </a:t>
            </a:r>
            <a:r>
              <a:rPr lang="ro-RO" baseline="0" dirty="0" err="1" smtClean="0"/>
              <a:t>dictionar</a:t>
            </a:r>
            <a:r>
              <a:rPr lang="ro-RO" baseline="0" dirty="0" smtClean="0"/>
              <a:t>, </a:t>
            </a:r>
            <a:r>
              <a:rPr lang="ro-RO" baseline="0" dirty="0" err="1" smtClean="0"/>
              <a:t>inseamna</a:t>
            </a:r>
            <a:r>
              <a:rPr lang="ro-RO" baseline="0" dirty="0" smtClean="0"/>
              <a:t> ca nu a fost ales tipul de carburant.</a:t>
            </a:r>
            <a:endParaRPr lang="ro-R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0493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Mesajul</a:t>
            </a:r>
            <a:r>
              <a:rPr lang="ro-RO" baseline="0" dirty="0" smtClean="0"/>
              <a:t> succes si </a:t>
            </a:r>
            <a:r>
              <a:rPr lang="ro-RO" baseline="0" dirty="0" err="1" smtClean="0"/>
              <a:t>Fisier</a:t>
            </a:r>
            <a:r>
              <a:rPr lang="ro-RO" baseline="0" dirty="0" smtClean="0"/>
              <a:t> Transmis si procesat </a:t>
            </a:r>
            <a:r>
              <a:rPr lang="ro-RO" baseline="0" dirty="0" err="1" smtClean="0"/>
              <a:t>reprezinta</a:t>
            </a:r>
            <a:r>
              <a:rPr lang="ro-RO" baseline="0" dirty="0" smtClean="0"/>
              <a:t> confirmarea transmiterii machetei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4151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02370"/>
            <a:ext cx="91440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ro-RO" dirty="0" smtClean="0"/>
              <a:t>Titlul </a:t>
            </a:r>
            <a:br>
              <a:rPr lang="ro-RO" dirty="0" smtClean="0"/>
            </a:br>
            <a:r>
              <a:rPr lang="ro-RO" dirty="0" smtClean="0"/>
              <a:t>prezentării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080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dirty="0" smtClean="0"/>
              <a:t>Subtitlul prezentării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22076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658"/>
            <a:ext cx="10515600" cy="360000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548"/>
            <a:ext cx="10515600" cy="441941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433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661"/>
            <a:ext cx="10515600" cy="360000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849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70658"/>
            <a:ext cx="10515600" cy="360000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Click to edit Master title style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92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82534"/>
            <a:ext cx="3932237" cy="774865"/>
          </a:xfrm>
        </p:spPr>
        <p:txBody>
          <a:bodyPr anchor="b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82535"/>
            <a:ext cx="6172200" cy="45785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218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00104"/>
            <a:ext cx="9144000" cy="2101932"/>
          </a:xfrm>
        </p:spPr>
        <p:txBody>
          <a:bodyPr/>
          <a:lstStyle>
            <a:lvl1pPr marL="0" indent="0" algn="l">
              <a:buNone/>
              <a:defRPr sz="2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V</a:t>
            </a:r>
            <a:r>
              <a:rPr lang="ro-RO" dirty="0" smtClean="0"/>
              <a:t>ă mulţumim pentru atenţie!</a:t>
            </a:r>
          </a:p>
          <a:p>
            <a:endParaRPr lang="ro-RO" dirty="0" smtClean="0"/>
          </a:p>
          <a:p>
            <a:endParaRPr lang="en-GB" dirty="0" smtClean="0"/>
          </a:p>
          <a:p>
            <a:r>
              <a:rPr lang="ro-RO" dirty="0" smtClean="0"/>
              <a:t>Str. Constantin Nacu, nr.3, Sector 2, Bucureşti, România</a:t>
            </a:r>
          </a:p>
          <a:p>
            <a:r>
              <a:rPr lang="ro-RO" dirty="0" smtClean="0"/>
              <a:t>Tel:</a:t>
            </a:r>
            <a:r>
              <a:rPr lang="en-GB" dirty="0" smtClean="0"/>
              <a:t> +4021 327 8100. Fax: +4021 312 4365. E-mail: anre@anre.ro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221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71811"/>
            <a:ext cx="105156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           </a:t>
            </a:r>
            <a:r>
              <a:rPr lang="ro-RO" dirty="0" smtClean="0"/>
              <a:t>         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ro-RO" dirty="0" smtClean="0"/>
              <a:t>www.anre.ro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95" y="340428"/>
            <a:ext cx="853798" cy="745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681" y="342130"/>
            <a:ext cx="563880" cy="79065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87445" y="591263"/>
            <a:ext cx="650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AUTORITATEA NA</a:t>
            </a:r>
            <a:r>
              <a:rPr lang="ro-R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ŢIONALĂ DE REGLEMENTARE ÎN DOMENIUL ENERGIEI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161823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38200" y="6315987"/>
            <a:ext cx="10515600" cy="0"/>
          </a:xfrm>
          <a:prstGeom prst="line">
            <a:avLst/>
          </a:prstGeom>
          <a:ln w="25400"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613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11" Type="http://schemas.openxmlformats.org/officeDocument/2006/relationships/comments" Target="../comments/comment3.xml"/><Relationship Id="rId5" Type="http://schemas.openxmlformats.org/officeDocument/2006/relationships/customXml" Target="../ink/ink3.xml"/><Relationship Id="rId10" Type="http://schemas.openxmlformats.org/officeDocument/2006/relationships/image" Target="../media/image29.emf"/><Relationship Id="rId4" Type="http://schemas.openxmlformats.org/officeDocument/2006/relationships/image" Target="../media/image26.png"/><Relationship Id="rId9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omments" Target="../comments/comment4.xml"/><Relationship Id="rId3" Type="http://schemas.openxmlformats.org/officeDocument/2006/relationships/image" Target="../media/image32.png"/><Relationship Id="rId7" Type="http://schemas.openxmlformats.org/officeDocument/2006/relationships/customXml" Target="../ink/ink7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36.emf"/><Relationship Id="rId4" Type="http://schemas.openxmlformats.org/officeDocument/2006/relationships/image" Target="../media/image33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39.png"/><Relationship Id="rId7" Type="http://schemas.openxmlformats.org/officeDocument/2006/relationships/image" Target="../media/image4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1.xm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err="1"/>
              <a:t>Concluzii</a:t>
            </a:r>
            <a:r>
              <a:rPr lang="en-GB" sz="3200" dirty="0"/>
              <a:t> din </a:t>
            </a:r>
            <a:r>
              <a:rPr lang="en-GB" sz="3200" dirty="0" err="1"/>
              <a:t>monitorizarea</a:t>
            </a:r>
            <a:r>
              <a:rPr lang="en-GB" sz="3200" dirty="0"/>
              <a:t> </a:t>
            </a:r>
            <a:r>
              <a:rPr lang="en-GB" sz="3200" dirty="0" err="1"/>
              <a:t>modului</a:t>
            </a:r>
            <a:r>
              <a:rPr lang="en-GB" sz="3200" dirty="0"/>
              <a:t> de </a:t>
            </a:r>
            <a:r>
              <a:rPr lang="en-GB" sz="3200" dirty="0" err="1"/>
              <a:t>încărcare</a:t>
            </a:r>
            <a:r>
              <a:rPr lang="en-GB" sz="3200" dirty="0"/>
              <a:t> online a </a:t>
            </a:r>
            <a:r>
              <a:rPr lang="en-GB" sz="3200" dirty="0" err="1"/>
              <a:t>Chestionarului</a:t>
            </a:r>
            <a:r>
              <a:rPr lang="en-GB" sz="3200" dirty="0"/>
              <a:t> de </a:t>
            </a:r>
            <a:r>
              <a:rPr lang="en-GB" sz="3200" dirty="0" err="1"/>
              <a:t>analiză</a:t>
            </a:r>
            <a:r>
              <a:rPr lang="en-GB" sz="3200" dirty="0"/>
              <a:t> </a:t>
            </a:r>
            <a:r>
              <a:rPr lang="en-GB" sz="3200" dirty="0" err="1"/>
              <a:t>energetică</a:t>
            </a:r>
            <a:r>
              <a:rPr lang="en-GB" sz="3200" dirty="0"/>
              <a:t> a </a:t>
            </a:r>
            <a:r>
              <a:rPr lang="en-GB" sz="3200" dirty="0" err="1"/>
              <a:t>consumatorului</a:t>
            </a:r>
            <a:r>
              <a:rPr lang="en-GB" sz="3200" dirty="0"/>
              <a:t> de </a:t>
            </a:r>
            <a:r>
              <a:rPr lang="en-GB" sz="3200" dirty="0" err="1"/>
              <a:t>energie</a:t>
            </a:r>
            <a:r>
              <a:rPr lang="en-GB" sz="3200" dirty="0"/>
              <a:t> </a:t>
            </a:r>
            <a:r>
              <a:rPr lang="en-GB" sz="3200" dirty="0" err="1"/>
              <a:t>și</a:t>
            </a:r>
            <a:r>
              <a:rPr lang="en-GB" sz="3200" dirty="0"/>
              <a:t> a </a:t>
            </a:r>
            <a:r>
              <a:rPr lang="en-GB" sz="3200" dirty="0" err="1"/>
              <a:t>Declarației</a:t>
            </a:r>
            <a:r>
              <a:rPr lang="en-GB" sz="3200" dirty="0"/>
              <a:t> de </a:t>
            </a:r>
            <a:r>
              <a:rPr lang="en-GB" sz="3200" dirty="0" err="1"/>
              <a:t>consum</a:t>
            </a:r>
            <a:r>
              <a:rPr lang="en-GB" sz="3200" dirty="0"/>
              <a:t> total de </a:t>
            </a:r>
            <a:r>
              <a:rPr lang="en-GB" sz="3200" dirty="0" err="1" smtClean="0"/>
              <a:t>energie</a:t>
            </a:r>
            <a:endParaRPr lang="en-GB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5106641"/>
            <a:ext cx="9144000" cy="562639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Bucure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ști,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octombrie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2017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0628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649" y="1120346"/>
            <a:ext cx="5855324" cy="45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.01</a:t>
            </a:r>
            <a:r>
              <a:rPr lang="en-US" sz="2000" b="1" dirty="0" smtClean="0"/>
              <a:t>-</a:t>
            </a:r>
            <a:r>
              <a:rPr lang="ro-RO" sz="2000" b="1" dirty="0" smtClean="0"/>
              <a:t>Cap.4 Management energetic- continuare</a:t>
            </a:r>
            <a:endParaRPr lang="ro-RO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2" y="1693587"/>
            <a:ext cx="4236028" cy="373177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71427" y="1798394"/>
            <a:ext cx="5853546" cy="46614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Anexa 2</a:t>
            </a:r>
            <a:r>
              <a:rPr lang="ro-RO" sz="2000" b="1" dirty="0" smtClean="0"/>
              <a:t>.02</a:t>
            </a:r>
            <a:r>
              <a:rPr lang="en-US" sz="2000" b="1" dirty="0" smtClean="0"/>
              <a:t>-</a:t>
            </a:r>
            <a:r>
              <a:rPr lang="ro-RO" sz="2000" b="1" dirty="0" smtClean="0"/>
              <a:t>Cap.4 - continuare</a:t>
            </a:r>
            <a:endParaRPr lang="ro-RO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46" y="5425365"/>
            <a:ext cx="6524589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546" y="2482878"/>
            <a:ext cx="49625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7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9" y="2226025"/>
            <a:ext cx="10877550" cy="3362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59969" y="1268627"/>
            <a:ext cx="6265812" cy="375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.1</a:t>
            </a:r>
            <a:r>
              <a:rPr lang="en-US" sz="2000" b="1" dirty="0" smtClean="0"/>
              <a:t>-</a:t>
            </a:r>
            <a:r>
              <a:rPr lang="ro-RO" sz="2000" b="1" dirty="0" smtClean="0"/>
              <a:t>Cap.4 - continuare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392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4216" y="1225076"/>
            <a:ext cx="3172692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.2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5" y="1884078"/>
            <a:ext cx="4468559" cy="16729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80324" y="1225076"/>
            <a:ext cx="3172692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.3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48" y="1884078"/>
            <a:ext cx="5382922" cy="15743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43894" y="3740726"/>
            <a:ext cx="3172692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.4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878" y="4390584"/>
            <a:ext cx="6263987" cy="16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3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23944" y="1115780"/>
            <a:ext cx="3447288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.5 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02" y="1502350"/>
            <a:ext cx="10408338" cy="22196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59936" y="3721965"/>
            <a:ext cx="3668822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.6 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49" y="4108535"/>
            <a:ext cx="7022887" cy="2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27" y="1769976"/>
            <a:ext cx="5733536" cy="401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66" y="1694497"/>
            <a:ext cx="5022892" cy="42005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897112" y="3666744"/>
            <a:ext cx="201168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387560" y="2091600"/>
              <a:ext cx="713880" cy="403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1720" y="2027880"/>
                <a:ext cx="745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7367400" y="2131560"/>
              <a:ext cx="704160" cy="205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1560" y="2068200"/>
                <a:ext cx="7358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598040" y="4756320"/>
              <a:ext cx="613440" cy="2718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8680" y="4746960"/>
                <a:ext cx="63216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62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112" y="1202627"/>
            <a:ext cx="7467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4377" y="3764852"/>
            <a:ext cx="3941618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Anexa 2</a:t>
            </a:r>
            <a:r>
              <a:rPr lang="ro-RO" sz="2000" b="1" dirty="0" smtClean="0"/>
              <a:t>.7 </a:t>
            </a:r>
            <a:r>
              <a:rPr lang="en-US" sz="2000" b="1" dirty="0" smtClean="0"/>
              <a:t>-</a:t>
            </a:r>
            <a:r>
              <a:rPr lang="ro-RO" sz="2000" b="1" dirty="0" smtClean="0"/>
              <a:t> Cap.4 - continuare</a:t>
            </a:r>
            <a:endParaRPr lang="ro-RO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4" y="4231000"/>
            <a:ext cx="105156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4" y="1197864"/>
            <a:ext cx="9370598" cy="352670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8" y="4041648"/>
            <a:ext cx="10245234" cy="2267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7317360" y="3247920"/>
              <a:ext cx="673560" cy="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1160" y="3184200"/>
                <a:ext cx="705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7337160" y="3358440"/>
              <a:ext cx="533160" cy="406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1320" y="3295080"/>
                <a:ext cx="564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7317360" y="3439080"/>
              <a:ext cx="452520" cy="100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1160" y="3375360"/>
                <a:ext cx="484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7709040" y="3458880"/>
              <a:ext cx="171360" cy="10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3200" y="3395520"/>
                <a:ext cx="20304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78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00734"/>
            <a:ext cx="10040112" cy="212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1" y="4169664"/>
            <a:ext cx="10789920" cy="17120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487840" y="2734920"/>
              <a:ext cx="492840" cy="60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0" y="2671560"/>
                <a:ext cx="5245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497920" y="2855520"/>
              <a:ext cx="613440" cy="40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2080" y="2792160"/>
                <a:ext cx="645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467680" y="2996640"/>
              <a:ext cx="402480" cy="30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1840" y="2932920"/>
                <a:ext cx="4341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477760" y="3066840"/>
              <a:ext cx="643680" cy="80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1920" y="3003480"/>
                <a:ext cx="67536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523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9969" y="1224661"/>
            <a:ext cx="10493830" cy="7321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o-RO" sz="2800" b="1" dirty="0" smtClean="0">
                <a:latin typeface="+mn-lt"/>
              </a:rPr>
              <a:t>Posibile cauze generatoare de erori </a:t>
            </a:r>
            <a:r>
              <a:rPr lang="en-US" sz="2800" b="1" dirty="0" smtClean="0">
                <a:latin typeface="+mn-lt"/>
              </a:rPr>
              <a:t>la </a:t>
            </a:r>
            <a:r>
              <a:rPr lang="ro-RO" sz="2800" b="1" dirty="0" smtClean="0">
                <a:latin typeface="+mn-lt"/>
              </a:rPr>
              <a:t>î</a:t>
            </a:r>
            <a:r>
              <a:rPr lang="en-US" sz="2800" b="1" dirty="0" err="1" smtClean="0">
                <a:latin typeface="+mn-lt"/>
              </a:rPr>
              <a:t>ncarcare</a:t>
            </a:r>
            <a:r>
              <a:rPr lang="en-US" sz="2800" b="1" dirty="0" smtClean="0">
                <a:latin typeface="+mn-lt"/>
              </a:rPr>
              <a:t> </a:t>
            </a:r>
            <a:endParaRPr lang="ro-RO" sz="2800" b="1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9968" y="1956816"/>
            <a:ext cx="10493831" cy="43342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700" b="1" dirty="0" smtClean="0"/>
              <a:t>Transformare machete</a:t>
            </a:r>
          </a:p>
          <a:p>
            <a:pPr marL="342900" indent="-342900">
              <a:buFontTx/>
              <a:buChar char="-"/>
            </a:pPr>
            <a:r>
              <a:rPr lang="ro-RO" sz="1700" dirty="0" smtClean="0"/>
              <a:t>Macheta se completează </a:t>
            </a:r>
            <a:r>
              <a:rPr lang="ro-RO" sz="1700" dirty="0"/>
              <a:t>ș</a:t>
            </a:r>
            <a:r>
              <a:rPr lang="ro-RO" sz="1700" dirty="0" smtClean="0"/>
              <a:t>i se transmite în formatul descărcat (</a:t>
            </a:r>
            <a:r>
              <a:rPr lang="ro-RO" sz="1700" dirty="0" err="1" smtClean="0"/>
              <a:t>excel</a:t>
            </a:r>
            <a:r>
              <a:rPr lang="ro-RO" sz="1700" dirty="0" smtClean="0"/>
              <a:t>), fără a i se aduce modificări</a:t>
            </a:r>
          </a:p>
          <a:p>
            <a:r>
              <a:rPr lang="ro-RO" sz="1700" b="1" dirty="0" smtClean="0"/>
              <a:t>Browser </a:t>
            </a:r>
          </a:p>
          <a:p>
            <a:pPr>
              <a:buFontTx/>
              <a:buChar char="-"/>
            </a:pPr>
            <a:r>
              <a:rPr lang="ro-RO" sz="1700" dirty="0" smtClean="0"/>
              <a:t>Se recomandă utilizarea “</a:t>
            </a:r>
            <a:r>
              <a:rPr lang="ro-RO" sz="1700" dirty="0" err="1" smtClean="0"/>
              <a:t>Chrome</a:t>
            </a:r>
            <a:r>
              <a:rPr lang="ro-RO" sz="1700" dirty="0" smtClean="0"/>
              <a:t>”, “</a:t>
            </a:r>
            <a:r>
              <a:rPr lang="ro-RO" sz="1700" dirty="0" err="1" smtClean="0"/>
              <a:t>Mozilla</a:t>
            </a:r>
            <a:r>
              <a:rPr lang="ro-RO" sz="1700" dirty="0" smtClean="0"/>
              <a:t> </a:t>
            </a:r>
            <a:r>
              <a:rPr lang="ro-RO" sz="1700" dirty="0" err="1" smtClean="0"/>
              <a:t>Firefox</a:t>
            </a:r>
            <a:r>
              <a:rPr lang="ro-RO" sz="1700" dirty="0" smtClean="0"/>
              <a:t>” sau cea mai noua versiune de Internet Explorer (minim Internet Explorer 10)</a:t>
            </a:r>
          </a:p>
          <a:p>
            <a:r>
              <a:rPr lang="ro-RO" sz="1700" b="1" dirty="0" smtClean="0"/>
              <a:t>Utilizarea punctului</a:t>
            </a:r>
          </a:p>
          <a:p>
            <a:r>
              <a:rPr lang="ro-RO" sz="1700" dirty="0" smtClean="0"/>
              <a:t>- Separarea zecimalelor se va efectua </a:t>
            </a:r>
            <a:r>
              <a:rPr lang="ro-RO" sz="1700" b="1" dirty="0" smtClean="0"/>
              <a:t>NUMAI</a:t>
            </a:r>
            <a:r>
              <a:rPr lang="ro-RO" sz="1700" dirty="0" smtClean="0"/>
              <a:t> cu ajutorul “punctului” de pe tastatura numerică</a:t>
            </a:r>
          </a:p>
          <a:p>
            <a:r>
              <a:rPr lang="ro-RO" sz="1700" b="1" dirty="0" smtClean="0"/>
              <a:t>Formatul “data”</a:t>
            </a:r>
          </a:p>
          <a:p>
            <a:pPr>
              <a:buFontTx/>
              <a:buChar char="-"/>
            </a:pPr>
            <a:r>
              <a:rPr lang="ro-RO" sz="1700" dirty="0" smtClean="0"/>
              <a:t> În cazul rubricilor în care este cerută data, formatul este </a:t>
            </a:r>
            <a:r>
              <a:rPr lang="ro-RO" sz="1700" b="1" dirty="0" smtClean="0"/>
              <a:t>AN-LUNA-ZI</a:t>
            </a:r>
            <a:r>
              <a:rPr lang="ro-RO" sz="1700" dirty="0" smtClean="0"/>
              <a:t>. Nu scrieți doar anul!</a:t>
            </a:r>
          </a:p>
          <a:p>
            <a:r>
              <a:rPr lang="ro-RO" sz="1700" b="1" dirty="0" smtClean="0"/>
              <a:t>Completare celule</a:t>
            </a:r>
          </a:p>
          <a:p>
            <a:pPr marL="342900" indent="-342900">
              <a:buFontTx/>
              <a:buChar char="-"/>
            </a:pPr>
            <a:r>
              <a:rPr lang="ro-RO" sz="1700" dirty="0" smtClean="0"/>
              <a:t>Se completează doar celulele albastre </a:t>
            </a:r>
          </a:p>
          <a:p>
            <a:pPr marL="342900" indent="-342900">
              <a:buFontTx/>
              <a:buChar char="-"/>
            </a:pPr>
            <a:r>
              <a:rPr lang="ro-RO" sz="1700" dirty="0" smtClean="0"/>
              <a:t>Acolo unde nu există consum, se completează cu valoarea 0</a:t>
            </a:r>
          </a:p>
          <a:p>
            <a:pPr marL="342900" indent="-342900">
              <a:buFontTx/>
              <a:buChar char="-"/>
            </a:pPr>
            <a:r>
              <a:rPr lang="ro-RO" sz="1700" dirty="0" smtClean="0"/>
              <a:t>Numărul maxim de caractere este de 250</a:t>
            </a:r>
          </a:p>
          <a:p>
            <a:endParaRPr lang="ro-RO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4544" y="1184273"/>
            <a:ext cx="9144000" cy="5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err="1" smtClean="0"/>
              <a:t>Inserare</a:t>
            </a:r>
            <a:r>
              <a:rPr lang="en-US" sz="3200" dirty="0" smtClean="0"/>
              <a:t> r</a:t>
            </a:r>
            <a:r>
              <a:rPr lang="ro-RO" sz="3200" dirty="0" err="1" smtClean="0"/>
              <a:t>ânduri</a:t>
            </a:r>
            <a:endParaRPr lang="ro-RO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6696" y="1769157"/>
            <a:ext cx="10989358" cy="453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b="1" dirty="0" smtClean="0"/>
              <a:t>Începând cu anexa 2.0.1 se pot introduce rânduri noi, după cum urmează: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dirty="0" smtClean="0"/>
              <a:t>Pentru Anexa 2.0.1</a:t>
            </a:r>
            <a:r>
              <a:rPr lang="en-US" dirty="0" smtClean="0"/>
              <a:t>, </a:t>
            </a:r>
            <a:r>
              <a:rPr lang="ro-RO" dirty="0" smtClean="0"/>
              <a:t>2.1</a:t>
            </a:r>
            <a:r>
              <a:rPr lang="en-US" dirty="0" smtClean="0"/>
              <a:t>, 2.6 </a:t>
            </a:r>
            <a:r>
              <a:rPr lang="en-US" dirty="0" err="1" smtClean="0"/>
              <a:t>si</a:t>
            </a:r>
            <a:r>
              <a:rPr lang="en-US" dirty="0" smtClean="0"/>
              <a:t> 2.7</a:t>
            </a:r>
            <a:r>
              <a:rPr lang="ro-RO" dirty="0" smtClean="0"/>
              <a:t> inserarea se va face cu </a:t>
            </a:r>
            <a:r>
              <a:rPr lang="ro-RO" b="1" dirty="0" err="1" smtClean="0"/>
              <a:t>Copy</a:t>
            </a:r>
            <a:r>
              <a:rPr lang="ro-RO" b="1" dirty="0" smtClean="0"/>
              <a:t>/Paste</a:t>
            </a:r>
            <a:r>
              <a:rPr lang="ro-RO" dirty="0" smtClean="0"/>
              <a:t> : </a:t>
            </a:r>
          </a:p>
          <a:p>
            <a:pPr marL="342900" indent="-342900" algn="just">
              <a:buFontTx/>
              <a:buChar char="-"/>
            </a:pPr>
            <a:r>
              <a:rPr lang="ro-RO" dirty="0" smtClean="0"/>
              <a:t>Se selectează rubrica ce se dorește a fi duplicată și se activează comanda </a:t>
            </a:r>
            <a:r>
              <a:rPr lang="ro-RO" dirty="0" err="1" smtClean="0"/>
              <a:t>Copy</a:t>
            </a:r>
            <a:r>
              <a:rPr lang="ro-RO" dirty="0" smtClean="0"/>
              <a:t>. </a:t>
            </a:r>
          </a:p>
          <a:p>
            <a:pPr marL="342900" indent="-342900" algn="just">
              <a:buFontTx/>
              <a:buChar char="-"/>
            </a:pPr>
            <a:r>
              <a:rPr lang="ro-RO" dirty="0" smtClean="0"/>
              <a:t>Se selectează domeniul in care se va face copierea (doar în partea de jos a tabelului) și se activează comanda Paste</a:t>
            </a:r>
          </a:p>
          <a:p>
            <a:pPr algn="just"/>
            <a:endParaRPr lang="ro-RO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dirty="0" smtClean="0"/>
              <a:t>Pentru Anexele 2.0.2; 2.2; 2.3; 2.4; 2.5 inserarea </a:t>
            </a:r>
          </a:p>
          <a:p>
            <a:pPr algn="just"/>
            <a:r>
              <a:rPr lang="ro-RO" dirty="0" smtClean="0"/>
              <a:t>se va face prin comanda </a:t>
            </a:r>
            <a:r>
              <a:rPr lang="ro-RO" b="1" dirty="0" smtClean="0"/>
              <a:t>Insert</a:t>
            </a:r>
            <a:r>
              <a:rPr lang="ro-RO" dirty="0" smtClean="0"/>
              <a:t>:</a:t>
            </a:r>
            <a:endParaRPr lang="ro-RO" b="1" dirty="0" smtClean="0"/>
          </a:p>
          <a:p>
            <a:pPr marL="342900" indent="-342900" algn="just">
              <a:buFontTx/>
              <a:buChar char="-"/>
            </a:pPr>
            <a:r>
              <a:rPr lang="ro-RO" dirty="0" smtClean="0"/>
              <a:t>Se acționează click pe butonul dreapta mouse al</a:t>
            </a:r>
          </a:p>
          <a:p>
            <a:pPr algn="just"/>
            <a:r>
              <a:rPr lang="ro-RO" dirty="0" smtClean="0"/>
              <a:t>ultimului rând din categorie și se activează comanda </a:t>
            </a:r>
          </a:p>
          <a:p>
            <a:pPr algn="just"/>
            <a:r>
              <a:rPr lang="ro-RO" dirty="0" smtClean="0"/>
              <a:t>Insert.</a:t>
            </a:r>
          </a:p>
          <a:p>
            <a:pPr algn="just"/>
            <a:endParaRPr lang="ro-RO" dirty="0" smtClean="0"/>
          </a:p>
          <a:p>
            <a:pPr algn="just"/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312" y="3639311"/>
            <a:ext cx="4448186" cy="24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3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815" y="1309817"/>
            <a:ext cx="8781536" cy="48026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580605" y="4975653"/>
            <a:ext cx="1202725" cy="694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8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o-RO" dirty="0" smtClean="0"/>
              <a:t>Procedura de obținere nume utilizator și parolă acces portal ANRE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o-RO" sz="1800" dirty="0" smtClean="0"/>
              <a:t>Se acordă numai </a:t>
            </a:r>
            <a:r>
              <a:rPr lang="ro-RO" sz="1800" dirty="0"/>
              <a:t>cu </a:t>
            </a:r>
            <a:r>
              <a:rPr lang="ro-RO" sz="1800" dirty="0" smtClean="0"/>
              <a:t>condiția completării și transmiterii </a:t>
            </a:r>
            <a:r>
              <a:rPr lang="ro-RO" sz="1800" dirty="0"/>
              <a:t>formularelor de raportare a consumurilor de </a:t>
            </a:r>
            <a:r>
              <a:rPr lang="ro-RO" sz="1800" dirty="0" smtClean="0"/>
              <a:t>energie[Declarația și(sau</a:t>
            </a:r>
            <a:r>
              <a:rPr lang="ro-RO" sz="1800" dirty="0"/>
              <a:t>) </a:t>
            </a:r>
            <a:r>
              <a:rPr lang="ro-RO" sz="1800" dirty="0" smtClean="0"/>
              <a:t>după caz </a:t>
            </a:r>
            <a:r>
              <a:rPr lang="ro-RO" sz="1800" dirty="0"/>
              <a:t>Chestionarul de </a:t>
            </a:r>
            <a:r>
              <a:rPr lang="ro-RO" sz="1800" dirty="0" smtClean="0"/>
              <a:t>analiză energetică]] – Anexe Dec. 1765/2013</a:t>
            </a:r>
            <a:endParaRPr lang="ro-RO" sz="1800" dirty="0"/>
          </a:p>
          <a:p>
            <a:pPr>
              <a:buFontTx/>
              <a:buChar char="-"/>
            </a:pPr>
            <a:r>
              <a:rPr lang="ro-RO" sz="1800" dirty="0"/>
              <a:t>Î</a:t>
            </a:r>
            <a:r>
              <a:rPr lang="ro-RO" sz="1800" dirty="0" smtClean="0"/>
              <a:t>nmânate </a:t>
            </a:r>
            <a:r>
              <a:rPr lang="ro-RO" sz="1800" dirty="0"/>
              <a:t>personal reprezentantului agentului economic, pe baza de împuternicire, la sediul ANRE – Departamentul pentru Eficiență Energetică, din Șos. Cotroceni, nr. 4, sector 6, București.</a:t>
            </a:r>
          </a:p>
          <a:p>
            <a:pPr>
              <a:buFontTx/>
              <a:buChar char="-"/>
            </a:pPr>
            <a:r>
              <a:rPr lang="ro-RO" sz="1800" dirty="0"/>
              <a:t>Î</a:t>
            </a:r>
            <a:r>
              <a:rPr lang="ro-RO" sz="1800" dirty="0" smtClean="0"/>
              <a:t>nmânate </a:t>
            </a:r>
            <a:r>
              <a:rPr lang="ro-RO" sz="1800" dirty="0"/>
              <a:t>unei persoane terțe (inclusiv PFA și Societate de Servicii Energetice), în urma prezentării unui act de identitate și a unei împuterniciri prin care aceasta este desemnată de către beneficiarul de drept ca reprezentant al său.</a:t>
            </a:r>
          </a:p>
          <a:p>
            <a:pPr>
              <a:buFontTx/>
              <a:buChar char="-"/>
            </a:pPr>
            <a:r>
              <a:rPr lang="ro-RO" sz="1800" dirty="0" smtClean="0"/>
              <a:t>Transmise prin </a:t>
            </a:r>
            <a:r>
              <a:rPr lang="ro-RO" sz="1800" dirty="0"/>
              <a:t>intermediul unei firme de curierat angajată și plătită de către beneficiar.</a:t>
            </a:r>
          </a:p>
          <a:p>
            <a:pPr marL="0" indent="0">
              <a:buNone/>
            </a:pPr>
            <a:r>
              <a:rPr lang="ro-RO" sz="1800" dirty="0"/>
              <a:t>ANRE NU contactează sau alege o firmă de curierat, această </a:t>
            </a:r>
            <a:r>
              <a:rPr lang="ro-RO" sz="1800" dirty="0" smtClean="0"/>
              <a:t>obligație</a:t>
            </a:r>
            <a:r>
              <a:rPr lang="en-US" sz="1800" smtClean="0"/>
              <a:t> </a:t>
            </a:r>
            <a:r>
              <a:rPr lang="ro-RO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revine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agentului economic.</a:t>
            </a:r>
            <a:endParaRPr lang="ro-RO" sz="1800" dirty="0" smtClean="0"/>
          </a:p>
          <a:p>
            <a:pPr marL="0" indent="0">
              <a:buNone/>
            </a:pPr>
            <a:r>
              <a:rPr lang="ro-RO" sz="1800" dirty="0" smtClean="0"/>
              <a:t>Datele </a:t>
            </a:r>
            <a:r>
              <a:rPr lang="ro-RO" sz="1800" dirty="0"/>
              <a:t>de identificare, respectiv nume de utilizator </a:t>
            </a:r>
            <a:r>
              <a:rPr lang="ro-RO" sz="1800" dirty="0" smtClean="0"/>
              <a:t>și parolă, </a:t>
            </a:r>
            <a:r>
              <a:rPr lang="ro-RO" sz="1800" dirty="0"/>
              <a:t>se atribuie unui agent economic </a:t>
            </a:r>
            <a:r>
              <a:rPr lang="ro-RO" sz="1800" dirty="0" smtClean="0"/>
              <a:t>și </a:t>
            </a:r>
            <a:r>
              <a:rPr lang="ro-RO" sz="1800" dirty="0"/>
              <a:t>nu unei persoane </a:t>
            </a:r>
            <a:r>
              <a:rPr lang="ro-RO" sz="1800" dirty="0" smtClean="0"/>
              <a:t>și </a:t>
            </a:r>
            <a:r>
              <a:rPr lang="ro-RO" sz="1800" dirty="0"/>
              <a:t>prin urmare, indiferent de varianta prin care acestea se </a:t>
            </a:r>
            <a:r>
              <a:rPr lang="ro-RO" sz="1800" dirty="0" smtClean="0"/>
              <a:t>ridică </a:t>
            </a:r>
            <a:r>
              <a:rPr lang="ro-RO" sz="1800" dirty="0"/>
              <a:t>de la sediul nostru, societatea trebuie </a:t>
            </a:r>
            <a:r>
              <a:rPr lang="ro-RO" sz="1800" dirty="0" smtClean="0"/>
              <a:t>să întocmească </a:t>
            </a:r>
            <a:r>
              <a:rPr lang="ro-RO" sz="1800" dirty="0"/>
              <a:t>o scrisoare de </a:t>
            </a:r>
            <a:r>
              <a:rPr lang="ro-RO" sz="1800" dirty="0" smtClean="0"/>
              <a:t>împuternicire, </a:t>
            </a:r>
            <a:r>
              <a:rPr lang="ro-RO" sz="1800" dirty="0"/>
              <a:t>care poate fi prezentata </a:t>
            </a:r>
            <a:r>
              <a:rPr lang="ro-RO" sz="1800" dirty="0" smtClean="0"/>
              <a:t>în </a:t>
            </a:r>
            <a:r>
              <a:rPr lang="ro-RO" sz="1800" dirty="0"/>
              <a:t>momentul </a:t>
            </a:r>
            <a:r>
              <a:rPr lang="ro-RO" sz="1800" dirty="0" smtClean="0"/>
              <a:t>ridicării </a:t>
            </a:r>
            <a:r>
              <a:rPr lang="ro-RO" sz="1800" dirty="0"/>
              <a:t>datelor de identificare sau </a:t>
            </a:r>
            <a:r>
              <a:rPr lang="ro-RO" sz="1800" dirty="0" smtClean="0"/>
              <a:t>scanată și transmisă pe e-mail.</a:t>
            </a:r>
          </a:p>
          <a:p>
            <a:pPr marL="0" indent="0">
              <a:buNone/>
            </a:pPr>
            <a:r>
              <a:rPr lang="ro-RO" sz="1800" dirty="0" smtClean="0"/>
              <a:t>Împuternicirea </a:t>
            </a:r>
            <a:r>
              <a:rPr lang="ro-RO" sz="1800" dirty="0"/>
              <a:t>va fi întocmită, semnată și ștampilată de către beneficiar și va conține atât datele sale de identificare, cât și cele ale persoanei mandatate.</a:t>
            </a:r>
            <a:endParaRPr lang="ro-RO" sz="1800" dirty="0" smtClean="0"/>
          </a:p>
          <a:p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xmlns="" val="23596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969" y="1367245"/>
            <a:ext cx="10515600" cy="4801009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                                                        </a:t>
            </a:r>
            <a:r>
              <a:rPr lang="ro-RO" sz="2800" b="1" dirty="0" smtClean="0"/>
              <a:t>Vă mulțumim pentru atenție!</a:t>
            </a:r>
          </a:p>
          <a:p>
            <a:pPr marL="0" indent="0">
              <a:buNone/>
            </a:pPr>
            <a:endParaRPr lang="ro-RO" sz="2800" b="1" dirty="0"/>
          </a:p>
          <a:p>
            <a:pPr marL="0" indent="0">
              <a:buNone/>
            </a:pPr>
            <a:endParaRPr lang="ro-RO" sz="2800" b="1" dirty="0" smtClean="0"/>
          </a:p>
          <a:p>
            <a:pPr marL="0" indent="0">
              <a:buNone/>
            </a:pPr>
            <a:endParaRPr lang="ro-RO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o-RO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o-RO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</a:rPr>
              <a:t>Irina </a:t>
            </a:r>
            <a:r>
              <a:rPr lang="ro-RO" sz="1800" b="1" dirty="0" err="1" smtClean="0">
                <a:solidFill>
                  <a:schemeClr val="accent1">
                    <a:lumMod val="75000"/>
                  </a:schemeClr>
                </a:solidFill>
              </a:rPr>
              <a:t>Bîrlică</a:t>
            </a:r>
            <a:endParaRPr lang="ro-RO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Serviciul cooperare și programe în domeniul eficienței energetice</a:t>
            </a:r>
            <a:endParaRPr lang="ro-RO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9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3" y="1399520"/>
            <a:ext cx="7984795" cy="4490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55" y="1861026"/>
            <a:ext cx="151193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6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1" y="1172527"/>
            <a:ext cx="7000466" cy="282783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10445" y="1863633"/>
            <a:ext cx="1802674" cy="7141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61600" y="2987040"/>
            <a:ext cx="1333509" cy="537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62400" y="3489120"/>
              <a:ext cx="1699200" cy="7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6560" y="3425760"/>
                <a:ext cx="17308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77" y="3933884"/>
            <a:ext cx="11344275" cy="228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336600" y="5727600"/>
              <a:ext cx="2152800" cy="45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760" y="5664240"/>
                <a:ext cx="21848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0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3" y="1276866"/>
            <a:ext cx="10811785" cy="4703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0530" y="1558316"/>
            <a:ext cx="311390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descarca</a:t>
            </a:r>
            <a:r>
              <a:rPr lang="en-US" dirty="0" smtClean="0"/>
              <a:t> </a:t>
            </a:r>
            <a:r>
              <a:rPr lang="en-US" dirty="0" err="1" smtClean="0"/>
              <a:t>sablonul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chestionar</a:t>
            </a:r>
            <a:r>
              <a:rPr lang="en-US" dirty="0" smtClean="0"/>
              <a:t> si/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declaratie</a:t>
            </a:r>
            <a:r>
              <a:rPr lang="en-US" dirty="0" smtClean="0"/>
              <a:t>,  </a:t>
            </a:r>
            <a:r>
              <a:rPr lang="en-US" dirty="0" err="1" smtClean="0"/>
              <a:t>faceti</a:t>
            </a:r>
            <a:r>
              <a:rPr lang="en-US" dirty="0" smtClean="0"/>
              <a:t> click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rubrica</a:t>
            </a:r>
            <a:r>
              <a:rPr lang="en-US" dirty="0" smtClean="0"/>
              <a:t> </a:t>
            </a:r>
            <a:r>
              <a:rPr lang="en-US" dirty="0" err="1" smtClean="0"/>
              <a:t>semnalata</a:t>
            </a:r>
            <a:r>
              <a:rPr lang="en-US" dirty="0" smtClean="0"/>
              <a:t> si </a:t>
            </a:r>
            <a:r>
              <a:rPr lang="en-US" dirty="0" err="1" smtClean="0"/>
              <a:t>salvati</a:t>
            </a:r>
            <a:r>
              <a:rPr lang="en-US" dirty="0" smtClean="0"/>
              <a:t>-l in </a:t>
            </a:r>
            <a:r>
              <a:rPr lang="en-US" dirty="0" err="1" smtClean="0"/>
              <a:t>calculatorul</a:t>
            </a:r>
            <a:r>
              <a:rPr lang="en-US" dirty="0" smtClean="0"/>
              <a:t> </a:t>
            </a:r>
            <a:r>
              <a:rPr lang="en-US" dirty="0" err="1" smtClean="0"/>
              <a:t>dvs</a:t>
            </a:r>
            <a:r>
              <a:rPr lang="en-US" dirty="0" smtClean="0"/>
              <a:t>.</a:t>
            </a:r>
            <a:endParaRPr lang="ro-RO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64093" y="2965622"/>
            <a:ext cx="1166437" cy="11671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69427" y="5334339"/>
            <a:ext cx="330337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completare</a:t>
            </a:r>
            <a:r>
              <a:rPr lang="en-US" dirty="0" smtClean="0"/>
              <a:t>, </a:t>
            </a:r>
            <a:r>
              <a:rPr lang="en-US" dirty="0" err="1" smtClean="0"/>
              <a:t>incarcati</a:t>
            </a:r>
            <a:r>
              <a:rPr lang="en-US" dirty="0" smtClean="0"/>
              <a:t> </a:t>
            </a:r>
            <a:r>
              <a:rPr lang="en-US" dirty="0" err="1" smtClean="0"/>
              <a:t>chestionarul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/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declaratia</a:t>
            </a:r>
            <a:r>
              <a:rPr lang="en-US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8684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01" y="1622854"/>
            <a:ext cx="6801880" cy="4551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969" y="1253522"/>
            <a:ext cx="5719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Anexa</a:t>
            </a:r>
            <a:r>
              <a:rPr lang="en-US" b="1" dirty="0" smtClean="0">
                <a:latin typeface="+mj-lt"/>
              </a:rPr>
              <a:t> 1 – </a:t>
            </a:r>
            <a:r>
              <a:rPr lang="en-US" b="1" dirty="0" err="1" smtClean="0">
                <a:latin typeface="+mj-lt"/>
              </a:rPr>
              <a:t>Macheta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Declaratia</a:t>
            </a:r>
            <a:r>
              <a:rPr lang="en-US" b="1" dirty="0" smtClean="0">
                <a:latin typeface="+mj-lt"/>
              </a:rPr>
              <a:t> de </a:t>
            </a:r>
            <a:r>
              <a:rPr lang="en-US" b="1" dirty="0" err="1" smtClean="0">
                <a:latin typeface="+mj-lt"/>
              </a:rPr>
              <a:t>consum</a:t>
            </a:r>
            <a:r>
              <a:rPr lang="en-US" b="1" dirty="0" smtClean="0">
                <a:latin typeface="+mj-lt"/>
              </a:rPr>
              <a:t> total de </a:t>
            </a:r>
            <a:r>
              <a:rPr lang="en-US" b="1" dirty="0" err="1" smtClean="0">
                <a:latin typeface="+mj-lt"/>
              </a:rPr>
              <a:t>energie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9969" y="1188910"/>
            <a:ext cx="5022274" cy="466148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Anexa 2-Macheta </a:t>
            </a:r>
            <a:r>
              <a:rPr lang="en-US" sz="2000" b="1" dirty="0" err="1" smtClean="0"/>
              <a:t>chestionar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analiza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energetica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Cap2. Date statistice de consum de energie</a:t>
            </a:r>
            <a:endParaRPr lang="ro-RO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09" y="1655058"/>
            <a:ext cx="7495684" cy="46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6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9969" y="1287763"/>
            <a:ext cx="3401291" cy="777874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Anexa 2-continuare</a:t>
            </a:r>
            <a:r>
              <a:rPr lang="ro-RO" sz="2000" b="1" dirty="0" smtClean="0"/>
              <a:t/>
            </a:r>
            <a:br>
              <a:rPr lang="ro-RO" sz="2000" b="1" dirty="0" smtClean="0"/>
            </a:br>
            <a:r>
              <a:rPr lang="ro-RO" sz="2000" b="1" dirty="0" smtClean="0"/>
              <a:t>Cap3. Evoluție indicatori economici si consumuri energie</a:t>
            </a:r>
            <a:endParaRPr lang="ro-RO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07" y="1210963"/>
            <a:ext cx="4436334" cy="50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9969" y="6371927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www.anre.ro</a:t>
            </a:r>
            <a:endParaRPr lang="en-GB" sz="12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9969" y="1208086"/>
            <a:ext cx="6660572" cy="466148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Anexa</a:t>
            </a:r>
            <a:r>
              <a:rPr lang="en-US" sz="2000" b="1" dirty="0" smtClean="0"/>
              <a:t> 2-continuare   </a:t>
            </a:r>
            <a:r>
              <a:rPr lang="ro-RO" sz="2000" b="1" dirty="0" smtClean="0"/>
              <a:t>Cap.4 Management energetic</a:t>
            </a:r>
            <a:endParaRPr lang="ro-RO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2" y="1921370"/>
            <a:ext cx="5031307" cy="3527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6" y="2186925"/>
            <a:ext cx="4787693" cy="41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1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cheta ANRE" id="{718FEDF5-87A6-48CB-BFCB-84B632DDEAE4}" vid="{48FE45D5-F73E-484F-80D5-210EDFF24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Macheta ANRE</Template>
  <TotalTime>848</TotalTime>
  <Words>768</Words>
  <Application>Microsoft Office PowerPoint</Application>
  <PresentationFormat>Custom</PresentationFormat>
  <Paragraphs>88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Concluzii din monitorizarea modului de încărcare online a Chestionarului de analiză energetică a consumatorului de energie și a Declarației de consum total de energie</vt:lpstr>
      <vt:lpstr>Slide 2</vt:lpstr>
      <vt:lpstr>Slide 3</vt:lpstr>
      <vt:lpstr>Slide 4</vt:lpstr>
      <vt:lpstr>Slide 5</vt:lpstr>
      <vt:lpstr>Slide 6</vt:lpstr>
      <vt:lpstr>Anexa 2-Macheta chestionar de analiza energetica Cap2. Date statistice de consum de energie</vt:lpstr>
      <vt:lpstr>Anexa 2-continuare Cap3. Evoluție indicatori economici si consumuri energie</vt:lpstr>
      <vt:lpstr>Anexa 2-continuare   Cap.4 Management energetic</vt:lpstr>
      <vt:lpstr>Anexa 2.02-Cap.4 - continuare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Posibile cauze generatoare de erori la încarcare </vt:lpstr>
      <vt:lpstr>Slide 19</vt:lpstr>
      <vt:lpstr>Procedura de obținere nume utilizator și parolă acces portal ANRE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NISTOR</dc:creator>
  <cp:lastModifiedBy>Grig</cp:lastModifiedBy>
  <cp:revision>31</cp:revision>
  <dcterms:created xsi:type="dcterms:W3CDTF">2016-12-29T14:41:45Z</dcterms:created>
  <dcterms:modified xsi:type="dcterms:W3CDTF">2017-10-02T08:48:44Z</dcterms:modified>
</cp:coreProperties>
</file>