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9" r:id="rId3"/>
    <p:sldId id="257" r:id="rId4"/>
    <p:sldId id="297" r:id="rId5"/>
    <p:sldId id="294" r:id="rId6"/>
    <p:sldId id="295" r:id="rId7"/>
    <p:sldId id="260" r:id="rId8"/>
    <p:sldId id="288" r:id="rId9"/>
    <p:sldId id="287" r:id="rId10"/>
    <p:sldId id="296" r:id="rId11"/>
    <p:sldId id="301" r:id="rId12"/>
    <p:sldId id="264" r:id="rId13"/>
    <p:sldId id="267" r:id="rId14"/>
    <p:sldId id="265" r:id="rId15"/>
    <p:sldId id="269" r:id="rId16"/>
    <p:sldId id="270" r:id="rId17"/>
    <p:sldId id="271" r:id="rId18"/>
    <p:sldId id="302" r:id="rId19"/>
    <p:sldId id="272" r:id="rId20"/>
    <p:sldId id="282" r:id="rId21"/>
    <p:sldId id="283" r:id="rId22"/>
    <p:sldId id="284" r:id="rId23"/>
    <p:sldId id="285" r:id="rId24"/>
    <p:sldId id="258" r:id="rId2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B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showGuides="1">
      <p:cViewPr varScale="1">
        <p:scale>
          <a:sx n="91" d="100"/>
          <a:sy n="91" d="100"/>
        </p:scale>
        <p:origin x="-126" y="-1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ro-RO"/>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68A569B-BB0A-42D1-80A9-C47E542211F3}" type="datetimeFigureOut">
              <a:rPr lang="ro-RO" smtClean="0"/>
              <a:pPr/>
              <a:t>03.10.2017</a:t>
            </a:fld>
            <a:endParaRPr lang="ro-RO"/>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ro-RO"/>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ro-RO"/>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7BEECC4-3797-4428-93E8-D3FBBF88F1F1}" type="slidenum">
              <a:rPr lang="ro-RO" smtClean="0"/>
              <a:pPr/>
              <a:t>‹#›</a:t>
            </a:fld>
            <a:endParaRPr lang="ro-RO"/>
          </a:p>
        </p:txBody>
      </p:sp>
    </p:spTree>
    <p:extLst>
      <p:ext uri="{BB962C8B-B14F-4D97-AF65-F5344CB8AC3E}">
        <p14:creationId xmlns="" xmlns:p14="http://schemas.microsoft.com/office/powerpoint/2010/main" val="109427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o-RO" altLang="ro-RO" smtClean="0"/>
          </a:p>
        </p:txBody>
      </p:sp>
      <p:sp>
        <p:nvSpPr>
          <p:cNvPr id="19460" name="Slide Number Placeholder 3"/>
          <p:cNvSpPr>
            <a:spLocks noGrp="1"/>
          </p:cNvSpPr>
          <p:nvPr>
            <p:ph type="sldNum" sz="quarter" idx="5"/>
          </p:nvPr>
        </p:nvSpPr>
        <p:spPr bwMode="auto">
          <a:noFill/>
          <a:ln>
            <a:miter lim="800000"/>
            <a:headEnd/>
            <a:tailEnd/>
          </a:ln>
        </p:spPr>
        <p:txBody>
          <a:bodyPr/>
          <a:lstStyle/>
          <a:p>
            <a:fld id="{629B5E90-49BB-44CE-807C-18B3C5E0E2D6}" type="slidenum">
              <a:rPr lang="ro-RO" altLang="ro-RO"/>
              <a:pPr/>
              <a:t>17</a:t>
            </a:fld>
            <a:endParaRPr lang="ro-RO" altLang="ro-RO"/>
          </a:p>
        </p:txBody>
      </p:sp>
      <p:sp>
        <p:nvSpPr>
          <p:cNvPr id="2" name="Footer Placeholder 1"/>
          <p:cNvSpPr>
            <a:spLocks noGrp="1"/>
          </p:cNvSpPr>
          <p:nvPr>
            <p:ph type="ftr" sz="quarter" idx="4"/>
          </p:nvPr>
        </p:nvSpPr>
        <p:spPr/>
        <p:txBody>
          <a:bodyPr/>
          <a:lstStyle/>
          <a:p>
            <a:pPr>
              <a:defRPr/>
            </a:pPr>
            <a:r>
              <a:rPr lang="ro-RO"/>
              <a:t>www.anre</a:t>
            </a:r>
          </a:p>
        </p:txBody>
      </p:sp>
      <p:sp>
        <p:nvSpPr>
          <p:cNvPr id="3" name="Header Placeholder 2"/>
          <p:cNvSpPr>
            <a:spLocks noGrp="1"/>
          </p:cNvSpPr>
          <p:nvPr>
            <p:ph type="hdr" sz="quarter"/>
          </p:nvPr>
        </p:nvSpPr>
        <p:spPr/>
        <p:txBody>
          <a:bodyPr/>
          <a:lstStyle/>
          <a:p>
            <a:pPr>
              <a:defRPr/>
            </a:pPr>
            <a:endParaRPr lang="ro-RO"/>
          </a:p>
        </p:txBody>
      </p:sp>
    </p:spTree>
    <p:extLst>
      <p:ext uri="{BB962C8B-B14F-4D97-AF65-F5344CB8AC3E}">
        <p14:creationId xmlns="" xmlns:p14="http://schemas.microsoft.com/office/powerpoint/2010/main" val="24149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3BF9F392-8BB7-40EE-A216-1719A870C1CC}" type="slidenum">
              <a:rPr lang="ro-RO" altLang="en-US">
                <a:solidFill>
                  <a:srgbClr val="000000"/>
                </a:solidFill>
              </a:rPr>
              <a:pPr/>
              <a:t>19</a:t>
            </a:fld>
            <a:endParaRPr lang="ro-RO" altLang="en-US">
              <a:solidFill>
                <a:srgbClr val="000000"/>
              </a:solidFill>
            </a:endParaRPr>
          </a:p>
        </p:txBody>
      </p:sp>
      <p:sp>
        <p:nvSpPr>
          <p:cNvPr id="2" name="Footer Placeholder 1"/>
          <p:cNvSpPr>
            <a:spLocks noGrp="1"/>
          </p:cNvSpPr>
          <p:nvPr>
            <p:ph type="ftr" sz="quarter" idx="4"/>
          </p:nvPr>
        </p:nvSpPr>
        <p:spPr/>
        <p:txBody>
          <a:bodyPr/>
          <a:lstStyle/>
          <a:p>
            <a:pPr>
              <a:defRPr/>
            </a:pPr>
            <a:r>
              <a:rPr lang="ro-RO"/>
              <a:t>www.anre</a:t>
            </a:r>
          </a:p>
        </p:txBody>
      </p:sp>
      <p:sp>
        <p:nvSpPr>
          <p:cNvPr id="3" name="Header Placeholder 2"/>
          <p:cNvSpPr>
            <a:spLocks noGrp="1"/>
          </p:cNvSpPr>
          <p:nvPr>
            <p:ph type="hdr" sz="quarter"/>
          </p:nvPr>
        </p:nvSpPr>
        <p:spPr/>
        <p:txBody>
          <a:bodyPr/>
          <a:lstStyle/>
          <a:p>
            <a:pPr>
              <a:defRPr/>
            </a:pPr>
            <a:endParaRPr lang="ro-RO"/>
          </a:p>
        </p:txBody>
      </p:sp>
    </p:spTree>
    <p:extLst>
      <p:ext uri="{BB962C8B-B14F-4D97-AF65-F5344CB8AC3E}">
        <p14:creationId xmlns="" xmlns:p14="http://schemas.microsoft.com/office/powerpoint/2010/main" val="72554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3BF9F392-8BB7-40EE-A216-1719A870C1CC}" type="slidenum">
              <a:rPr lang="ro-RO" altLang="en-US">
                <a:solidFill>
                  <a:srgbClr val="000000"/>
                </a:solidFill>
              </a:rPr>
              <a:pPr/>
              <a:t>20</a:t>
            </a:fld>
            <a:endParaRPr lang="ro-RO" altLang="en-US">
              <a:solidFill>
                <a:srgbClr val="000000"/>
              </a:solidFill>
            </a:endParaRPr>
          </a:p>
        </p:txBody>
      </p:sp>
      <p:sp>
        <p:nvSpPr>
          <p:cNvPr id="2" name="Footer Placeholder 1"/>
          <p:cNvSpPr>
            <a:spLocks noGrp="1"/>
          </p:cNvSpPr>
          <p:nvPr>
            <p:ph type="ftr" sz="quarter" idx="4"/>
          </p:nvPr>
        </p:nvSpPr>
        <p:spPr/>
        <p:txBody>
          <a:bodyPr/>
          <a:lstStyle/>
          <a:p>
            <a:pPr>
              <a:defRPr/>
            </a:pPr>
            <a:r>
              <a:rPr lang="ro-RO"/>
              <a:t>www.anre</a:t>
            </a:r>
          </a:p>
        </p:txBody>
      </p:sp>
      <p:sp>
        <p:nvSpPr>
          <p:cNvPr id="3" name="Header Placeholder 2"/>
          <p:cNvSpPr>
            <a:spLocks noGrp="1"/>
          </p:cNvSpPr>
          <p:nvPr>
            <p:ph type="hdr" sz="quarter"/>
          </p:nvPr>
        </p:nvSpPr>
        <p:spPr/>
        <p:txBody>
          <a:bodyPr/>
          <a:lstStyle/>
          <a:p>
            <a:pPr>
              <a:defRPr/>
            </a:pPr>
            <a:endParaRPr lang="ro-RO"/>
          </a:p>
        </p:txBody>
      </p:sp>
    </p:spTree>
    <p:extLst>
      <p:ext uri="{BB962C8B-B14F-4D97-AF65-F5344CB8AC3E}">
        <p14:creationId xmlns="" xmlns:p14="http://schemas.microsoft.com/office/powerpoint/2010/main" val="307607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3BF9F392-8BB7-40EE-A216-1719A870C1CC}" type="slidenum">
              <a:rPr lang="ro-RO" altLang="en-US">
                <a:solidFill>
                  <a:srgbClr val="000000"/>
                </a:solidFill>
              </a:rPr>
              <a:pPr/>
              <a:t>21</a:t>
            </a:fld>
            <a:endParaRPr lang="ro-RO" altLang="en-US">
              <a:solidFill>
                <a:srgbClr val="000000"/>
              </a:solidFill>
            </a:endParaRPr>
          </a:p>
        </p:txBody>
      </p:sp>
      <p:sp>
        <p:nvSpPr>
          <p:cNvPr id="2" name="Footer Placeholder 1"/>
          <p:cNvSpPr>
            <a:spLocks noGrp="1"/>
          </p:cNvSpPr>
          <p:nvPr>
            <p:ph type="ftr" sz="quarter" idx="4"/>
          </p:nvPr>
        </p:nvSpPr>
        <p:spPr/>
        <p:txBody>
          <a:bodyPr/>
          <a:lstStyle/>
          <a:p>
            <a:pPr>
              <a:defRPr/>
            </a:pPr>
            <a:r>
              <a:rPr lang="ro-RO"/>
              <a:t>www.anre</a:t>
            </a:r>
          </a:p>
        </p:txBody>
      </p:sp>
      <p:sp>
        <p:nvSpPr>
          <p:cNvPr id="3" name="Header Placeholder 2"/>
          <p:cNvSpPr>
            <a:spLocks noGrp="1"/>
          </p:cNvSpPr>
          <p:nvPr>
            <p:ph type="hdr" sz="quarter"/>
          </p:nvPr>
        </p:nvSpPr>
        <p:spPr/>
        <p:txBody>
          <a:bodyPr/>
          <a:lstStyle/>
          <a:p>
            <a:pPr>
              <a:defRPr/>
            </a:pPr>
            <a:endParaRPr lang="ro-RO"/>
          </a:p>
        </p:txBody>
      </p:sp>
    </p:spTree>
    <p:extLst>
      <p:ext uri="{BB962C8B-B14F-4D97-AF65-F5344CB8AC3E}">
        <p14:creationId xmlns="" xmlns:p14="http://schemas.microsoft.com/office/powerpoint/2010/main" val="416258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502370"/>
            <a:ext cx="9144000" cy="2387600"/>
          </a:xfrm>
        </p:spPr>
        <p:txBody>
          <a:bodyPr anchor="b"/>
          <a:lstStyle>
            <a:lvl1pPr algn="l">
              <a:defRPr sz="6000">
                <a:latin typeface="+mn-lt"/>
              </a:defRPr>
            </a:lvl1pPr>
          </a:lstStyle>
          <a:p>
            <a:r>
              <a:rPr lang="ro-RO" dirty="0" smtClean="0"/>
              <a:t>Titlul </a:t>
            </a:r>
            <a:br>
              <a:rPr lang="ro-RO" dirty="0" smtClean="0"/>
            </a:br>
            <a:r>
              <a:rPr lang="ro-RO" dirty="0" smtClean="0"/>
              <a:t>prezentării</a:t>
            </a:r>
            <a:endParaRPr lang="en-GB" dirty="0"/>
          </a:p>
        </p:txBody>
      </p:sp>
      <p:sp>
        <p:nvSpPr>
          <p:cNvPr id="3" name="Subtitle 2"/>
          <p:cNvSpPr>
            <a:spLocks noGrp="1"/>
          </p:cNvSpPr>
          <p:nvPr>
            <p:ph type="subTitle" idx="1" hasCustomPrompt="1"/>
          </p:nvPr>
        </p:nvSpPr>
        <p:spPr>
          <a:xfrm>
            <a:off x="1524000" y="410080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dirty="0" smtClean="0"/>
              <a:t>Subtitlul prezentării</a:t>
            </a:r>
            <a:endParaRPr lang="en-GB" dirty="0"/>
          </a:p>
        </p:txBody>
      </p:sp>
      <p:sp>
        <p:nvSpPr>
          <p:cNvPr id="4" name="Date Placeholder 3"/>
          <p:cNvSpPr>
            <a:spLocks noGrp="1"/>
          </p:cNvSpPr>
          <p:nvPr>
            <p:ph type="dt" sz="half" idx="10"/>
          </p:nvPr>
        </p:nvSpPr>
        <p:spPr/>
        <p:txBody>
          <a:bodyPr/>
          <a:lstStyle/>
          <a:p>
            <a:r>
              <a:rPr lang="ro-RO" dirty="0" smtClean="0"/>
              <a:t>www.anre.ro</a:t>
            </a:r>
            <a:endParaRPr lang="en-GB" dirty="0"/>
          </a:p>
        </p:txBody>
      </p:sp>
      <p:sp>
        <p:nvSpPr>
          <p:cNvPr id="5" name="Footer Placeholder 4"/>
          <p:cNvSpPr>
            <a:spLocks noGrp="1"/>
          </p:cNvSpPr>
          <p:nvPr>
            <p:ph type="ftr" sz="quarter" idx="11"/>
          </p:nvPr>
        </p:nvSpPr>
        <p:spPr/>
        <p:txBody>
          <a:bodyPr/>
          <a:lstStyle/>
          <a:p>
            <a:endParaRPr lang="ro-RO" dirty="0" smtClean="0"/>
          </a:p>
          <a:p>
            <a:endParaRPr lang="en-GB" dirty="0" smtClean="0"/>
          </a:p>
          <a:p>
            <a:endParaRPr lang="en-GB" dirty="0"/>
          </a:p>
        </p:txBody>
      </p:sp>
      <p:sp>
        <p:nvSpPr>
          <p:cNvPr id="6" name="Slide Number Placeholder 5"/>
          <p:cNvSpPr>
            <a:spLocks noGrp="1"/>
          </p:cNvSpPr>
          <p:nvPr>
            <p:ph type="sldNum" sz="quarter" idx="12"/>
          </p:nvPr>
        </p:nvSpPr>
        <p:spPr/>
        <p:txBody>
          <a:bodyPr/>
          <a:lstStyle/>
          <a:p>
            <a:endParaRPr lang="en-GB" dirty="0" smtClean="0"/>
          </a:p>
        </p:txBody>
      </p:sp>
    </p:spTree>
    <p:extLst>
      <p:ext uri="{BB962C8B-B14F-4D97-AF65-F5344CB8AC3E}">
        <p14:creationId xmlns="" xmlns:p14="http://schemas.microsoft.com/office/powerpoint/2010/main" val="222076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658"/>
            <a:ext cx="10515600" cy="360000"/>
          </a:xfrm>
        </p:spPr>
        <p:txBody>
          <a:bodyPr/>
          <a:lstStyle>
            <a:lvl1pPr>
              <a:defRPr sz="1800">
                <a:latin typeface="+mn-lt"/>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838200" y="1757548"/>
            <a:ext cx="10515600" cy="4419415"/>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r>
              <a:rPr lang="ro-RO" dirty="0" smtClean="0"/>
              <a:t>www.anre.ro</a:t>
            </a:r>
            <a:endParaRPr lang="en-GB" dirty="0"/>
          </a:p>
        </p:txBody>
      </p:sp>
      <p:sp>
        <p:nvSpPr>
          <p:cNvPr id="5" name="Footer Placeholder 4"/>
          <p:cNvSpPr>
            <a:spLocks noGrp="1"/>
          </p:cNvSpPr>
          <p:nvPr>
            <p:ph type="ftr" sz="quarter" idx="11"/>
          </p:nvPr>
        </p:nvSpPr>
        <p:spPr/>
        <p:txBody>
          <a:bodyPr/>
          <a:lstStyle/>
          <a:p>
            <a:endParaRPr lang="ro-RO" dirty="0" smtClean="0"/>
          </a:p>
          <a:p>
            <a:endParaRPr lang="en-GB" dirty="0" smtClean="0"/>
          </a:p>
          <a:p>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 xmlns:p14="http://schemas.microsoft.com/office/powerpoint/2010/main" val="329433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661"/>
            <a:ext cx="10515600" cy="360000"/>
          </a:xfrm>
        </p:spPr>
        <p:txBody>
          <a:bodyPr/>
          <a:lstStyle>
            <a:lvl1pPr>
              <a:defRPr sz="1800">
                <a:latin typeface="+mn-lt"/>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r>
              <a:rPr lang="ro-RO" dirty="0" smtClean="0"/>
              <a:t>www.anre.ro</a:t>
            </a:r>
            <a:endParaRPr lang="en-GB" dirty="0"/>
          </a:p>
        </p:txBody>
      </p:sp>
      <p:sp>
        <p:nvSpPr>
          <p:cNvPr id="6" name="Footer Placeholder 5"/>
          <p:cNvSpPr>
            <a:spLocks noGrp="1"/>
          </p:cNvSpPr>
          <p:nvPr>
            <p:ph type="ftr" sz="quarter" idx="11"/>
          </p:nvPr>
        </p:nvSpPr>
        <p:spPr/>
        <p:txBody>
          <a:bodyPr/>
          <a:lstStyle/>
          <a:p>
            <a:endParaRPr lang="ro-RO" dirty="0" smtClean="0"/>
          </a:p>
          <a:p>
            <a:endParaRPr lang="en-GB" dirty="0" smtClean="0"/>
          </a:p>
          <a:p>
            <a:endParaRPr lang="en-GB" dirty="0"/>
          </a:p>
        </p:txBody>
      </p:sp>
      <p:sp>
        <p:nvSpPr>
          <p:cNvPr id="7" name="Slide Number Placeholder 6"/>
          <p:cNvSpPr>
            <a:spLocks noGrp="1"/>
          </p:cNvSpPr>
          <p:nvPr>
            <p:ph type="sldNum" sz="quarter" idx="12"/>
          </p:nvPr>
        </p:nvSpPr>
        <p:spPr/>
        <p:txBody>
          <a:bodyPr/>
          <a:lstStyle/>
          <a:p>
            <a:endParaRPr lang="en-GB" dirty="0"/>
          </a:p>
        </p:txBody>
      </p:sp>
    </p:spTree>
    <p:extLst>
      <p:ext uri="{BB962C8B-B14F-4D97-AF65-F5344CB8AC3E}">
        <p14:creationId xmlns="" xmlns:p14="http://schemas.microsoft.com/office/powerpoint/2010/main" val="189849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270658"/>
            <a:ext cx="10515600" cy="360000"/>
          </a:xfrm>
        </p:spPr>
        <p:txBody>
          <a:bodyPr/>
          <a:lstStyle>
            <a:lvl1pPr>
              <a:defRPr sz="1800">
                <a:latin typeface="+mn-lt"/>
                <a:cs typeface="Arial" panose="020B0604020202020204" pitchFamily="34" charset="0"/>
              </a:defRPr>
            </a:lvl1pPr>
          </a:lstStyle>
          <a:p>
            <a:r>
              <a:rPr lang="ro-RO" dirty="0" smtClean="0"/>
              <a:t/>
            </a:r>
            <a:br>
              <a:rPr lang="ro-RO" dirty="0" smtClean="0"/>
            </a:br>
            <a:r>
              <a:rPr lang="ro-RO" dirty="0" smtClean="0"/>
              <a:t/>
            </a:r>
            <a:br>
              <a:rPr lang="ro-RO" dirty="0" smtClean="0"/>
            </a:br>
            <a:r>
              <a:rPr lang="en-US" dirty="0" smtClean="0"/>
              <a:t>Click to edit Master title style</a:t>
            </a:r>
            <a:r>
              <a:rPr lang="ro-RO" dirty="0" smtClean="0"/>
              <a:t/>
            </a:r>
            <a:br>
              <a:rPr lang="ro-RO" dirty="0" smtClean="0"/>
            </a:br>
            <a:r>
              <a:rPr lang="ro-RO" dirty="0" smtClean="0"/>
              <a:t/>
            </a:r>
            <a:br>
              <a:rPr lang="ro-RO" dirty="0" smtClean="0"/>
            </a:br>
            <a:endParaRPr lang="en-GB" dirty="0"/>
          </a:p>
        </p:txBody>
      </p:sp>
      <p:sp>
        <p:nvSpPr>
          <p:cNvPr id="3" name="Date Placeholder 2"/>
          <p:cNvSpPr>
            <a:spLocks noGrp="1"/>
          </p:cNvSpPr>
          <p:nvPr>
            <p:ph type="dt" sz="half" idx="10"/>
          </p:nvPr>
        </p:nvSpPr>
        <p:spPr/>
        <p:txBody>
          <a:bodyPr/>
          <a:lstStyle/>
          <a:p>
            <a:r>
              <a:rPr lang="ro-RO" dirty="0" smtClean="0"/>
              <a:t>www.anre.ro</a:t>
            </a:r>
            <a:endParaRPr lang="en-GB" dirty="0"/>
          </a:p>
        </p:txBody>
      </p:sp>
      <p:sp>
        <p:nvSpPr>
          <p:cNvPr id="4" name="Footer Placeholder 3"/>
          <p:cNvSpPr>
            <a:spLocks noGrp="1"/>
          </p:cNvSpPr>
          <p:nvPr>
            <p:ph type="ftr" sz="quarter" idx="11"/>
          </p:nvPr>
        </p:nvSpPr>
        <p:spPr/>
        <p:txBody>
          <a:bodyPr/>
          <a:lstStyle/>
          <a:p>
            <a:endParaRPr lang="ro-RO" dirty="0" smtClean="0"/>
          </a:p>
          <a:p>
            <a:endParaRPr lang="en-GB" dirty="0" smtClean="0"/>
          </a:p>
          <a:p>
            <a:endParaRPr lang="en-GB" dirty="0"/>
          </a:p>
        </p:txBody>
      </p:sp>
      <p:sp>
        <p:nvSpPr>
          <p:cNvPr id="5" name="Slide Number Placeholder 4"/>
          <p:cNvSpPr>
            <a:spLocks noGrp="1"/>
          </p:cNvSpPr>
          <p:nvPr>
            <p:ph type="sldNum" sz="quarter" idx="12"/>
          </p:nvPr>
        </p:nvSpPr>
        <p:spPr/>
        <p:txBody>
          <a:bodyPr/>
          <a:lstStyle/>
          <a:p>
            <a:endParaRPr lang="en-GB" dirty="0"/>
          </a:p>
        </p:txBody>
      </p:sp>
    </p:spTree>
    <p:extLst>
      <p:ext uri="{BB962C8B-B14F-4D97-AF65-F5344CB8AC3E}">
        <p14:creationId xmlns="" xmlns:p14="http://schemas.microsoft.com/office/powerpoint/2010/main" val="404927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82534"/>
            <a:ext cx="3932237" cy="774865"/>
          </a:xfrm>
        </p:spPr>
        <p:txBody>
          <a:bodyPr anchor="b">
            <a:noAutofit/>
          </a:bodyPr>
          <a:lstStyle>
            <a:lvl1pPr>
              <a:defRPr sz="2000">
                <a:latin typeface="+mn-lt"/>
                <a:cs typeface="Arial" panose="020B06040202020202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5183188" y="1282535"/>
            <a:ext cx="6172200" cy="457851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ro-RO" dirty="0" smtClean="0"/>
              <a:t>www.anre.ro</a:t>
            </a:r>
            <a:endParaRPr lang="en-GB" dirty="0"/>
          </a:p>
        </p:txBody>
      </p:sp>
      <p:sp>
        <p:nvSpPr>
          <p:cNvPr id="6" name="Footer Placeholder 5"/>
          <p:cNvSpPr>
            <a:spLocks noGrp="1"/>
          </p:cNvSpPr>
          <p:nvPr>
            <p:ph type="ftr" sz="quarter" idx="11"/>
          </p:nvPr>
        </p:nvSpPr>
        <p:spPr/>
        <p:txBody>
          <a:bodyPr/>
          <a:lstStyle/>
          <a:p>
            <a:endParaRPr lang="ro-RO" dirty="0" smtClean="0"/>
          </a:p>
          <a:p>
            <a:endParaRPr lang="en-GB" dirty="0" smtClean="0"/>
          </a:p>
          <a:p>
            <a:endParaRPr lang="en-GB" dirty="0"/>
          </a:p>
        </p:txBody>
      </p:sp>
      <p:sp>
        <p:nvSpPr>
          <p:cNvPr id="7" name="Slide Number Placeholder 6"/>
          <p:cNvSpPr>
            <a:spLocks noGrp="1"/>
          </p:cNvSpPr>
          <p:nvPr>
            <p:ph type="sldNum" sz="quarter" idx="12"/>
          </p:nvPr>
        </p:nvSpPr>
        <p:spPr/>
        <p:txBody>
          <a:bodyPr/>
          <a:lstStyle/>
          <a:p>
            <a:endParaRPr lang="ro-RO" dirty="0" smtClean="0"/>
          </a:p>
          <a:p>
            <a:endParaRPr lang="en-GB" dirty="0" smtClean="0"/>
          </a:p>
          <a:p>
            <a:endParaRPr lang="en-GB" dirty="0"/>
          </a:p>
        </p:txBody>
      </p:sp>
    </p:spTree>
    <p:extLst>
      <p:ext uri="{BB962C8B-B14F-4D97-AF65-F5344CB8AC3E}">
        <p14:creationId xmlns="" xmlns:p14="http://schemas.microsoft.com/office/powerpoint/2010/main" val="308218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dirty="0" smtClean="0"/>
              <a:t>www.anre.ro</a:t>
            </a:r>
            <a:endParaRPr lang="en-GB" dirty="0"/>
          </a:p>
        </p:txBody>
      </p:sp>
      <p:sp>
        <p:nvSpPr>
          <p:cNvPr id="3" name="Footer Placeholder 2"/>
          <p:cNvSpPr>
            <a:spLocks noGrp="1"/>
          </p:cNvSpPr>
          <p:nvPr>
            <p:ph type="ftr" sz="quarter" idx="11"/>
          </p:nvPr>
        </p:nvSpPr>
        <p:spPr/>
        <p:txBody>
          <a:bodyPr/>
          <a:lstStyle/>
          <a:p>
            <a:endParaRPr lang="ro-RO"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endParaRPr lang="en-GB" dirty="0"/>
          </a:p>
        </p:txBody>
      </p:sp>
      <p:sp>
        <p:nvSpPr>
          <p:cNvPr id="5" name="Subtitle 2"/>
          <p:cNvSpPr>
            <a:spLocks noGrp="1"/>
          </p:cNvSpPr>
          <p:nvPr>
            <p:ph type="subTitle" idx="1" hasCustomPrompt="1"/>
          </p:nvPr>
        </p:nvSpPr>
        <p:spPr>
          <a:xfrm>
            <a:off x="838200" y="3800104"/>
            <a:ext cx="9144000" cy="2101932"/>
          </a:xfrm>
        </p:spPr>
        <p:txBody>
          <a:bodyPr/>
          <a:lstStyle>
            <a:lvl1pPr marL="0" indent="0" algn="l">
              <a:buNone/>
              <a:defRPr sz="2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V</a:t>
            </a:r>
            <a:r>
              <a:rPr lang="ro-RO" dirty="0" smtClean="0"/>
              <a:t>ă mulţumim pentru atenţie!</a:t>
            </a:r>
          </a:p>
          <a:p>
            <a:endParaRPr lang="ro-RO" dirty="0" smtClean="0"/>
          </a:p>
          <a:p>
            <a:endParaRPr lang="en-GB" dirty="0" smtClean="0"/>
          </a:p>
          <a:p>
            <a:r>
              <a:rPr lang="ro-RO" dirty="0" smtClean="0"/>
              <a:t>Str. Constantin Nacu, nr.3, Sector 2, Bucureşti, România</a:t>
            </a:r>
          </a:p>
          <a:p>
            <a:r>
              <a:rPr lang="ro-RO" dirty="0" smtClean="0"/>
              <a:t>Tel:</a:t>
            </a:r>
            <a:r>
              <a:rPr lang="en-GB" dirty="0" smtClean="0"/>
              <a:t> +4021 327 8100. Fax: +4021 312 4365. E-mail: anre@anre.ro</a:t>
            </a:r>
            <a:endParaRPr lang="en-GB" dirty="0"/>
          </a:p>
        </p:txBody>
      </p:sp>
    </p:spTree>
    <p:extLst>
      <p:ext uri="{BB962C8B-B14F-4D97-AF65-F5344CB8AC3E}">
        <p14:creationId xmlns="" xmlns:p14="http://schemas.microsoft.com/office/powerpoint/2010/main" val="138221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ro-RO"/>
              <a:t>16.03.2017</a:t>
            </a:r>
          </a:p>
        </p:txBody>
      </p:sp>
      <p:sp>
        <p:nvSpPr>
          <p:cNvPr id="3" name="Footer Placeholder 4"/>
          <p:cNvSpPr>
            <a:spLocks noGrp="1"/>
          </p:cNvSpPr>
          <p:nvPr>
            <p:ph type="ftr" sz="quarter" idx="11"/>
          </p:nvPr>
        </p:nvSpPr>
        <p:spPr/>
        <p:txBody>
          <a:bodyPr/>
          <a:lstStyle>
            <a:lvl1pPr>
              <a:defRPr/>
            </a:lvl1pPr>
          </a:lstStyle>
          <a:p>
            <a:pPr>
              <a:defRPr/>
            </a:pPr>
            <a:r>
              <a:rPr lang="en-US"/>
              <a:t>www.anre.ro</a:t>
            </a:r>
          </a:p>
        </p:txBody>
      </p:sp>
      <p:sp>
        <p:nvSpPr>
          <p:cNvPr id="4" name="Slide Number Placeholder 5"/>
          <p:cNvSpPr>
            <a:spLocks noGrp="1"/>
          </p:cNvSpPr>
          <p:nvPr>
            <p:ph type="sldNum" sz="quarter" idx="12"/>
          </p:nvPr>
        </p:nvSpPr>
        <p:spPr/>
        <p:txBody>
          <a:bodyPr/>
          <a:lstStyle>
            <a:lvl1pPr>
              <a:defRPr/>
            </a:lvl1pPr>
          </a:lstStyle>
          <a:p>
            <a:fld id="{E8582E25-B5C5-4EF4-BD54-7C75A38C9E16}" type="slidenum">
              <a:rPr lang="ro-RO" altLang="ro-RO"/>
              <a:pPr/>
              <a:t>‹#›</a:t>
            </a:fld>
            <a:endParaRPr lang="ro-RO" alt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71811"/>
            <a:ext cx="10515600" cy="360000"/>
          </a:xfrm>
          <a:prstGeom prst="rect">
            <a:avLst/>
          </a:prstGeom>
        </p:spPr>
        <p:txBody>
          <a:bodyPr vert="horz" lIns="91440" tIns="45720" rIns="91440" bIns="45720" rtlCol="0" anchor="ctr">
            <a:normAutofit/>
          </a:bodyPr>
          <a:lstStyle/>
          <a:p>
            <a:r>
              <a:rPr lang="en-GB" dirty="0" smtClean="0"/>
              <a:t>           </a:t>
            </a:r>
            <a:r>
              <a:rPr lang="ro-RO" dirty="0" smtClean="0"/>
              <a:t>         </a:t>
            </a:r>
            <a:r>
              <a:rPr lang="en-GB" dirty="0" smtClean="0"/>
              <a:t>   </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dirty="0"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ro-RO" dirty="0" smtClean="0"/>
              <a:t>www.anre.ro</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smtClean="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GB" dirty="0" smtClean="0"/>
          </a:p>
          <a:p>
            <a:endParaRPr lang="en-GB" dirty="0"/>
          </a:p>
        </p:txBody>
      </p:sp>
      <p:pic>
        <p:nvPicPr>
          <p:cNvPr id="7" name="Picture 6"/>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824395" y="340428"/>
            <a:ext cx="853798" cy="745571"/>
          </a:xfrm>
          <a:prstGeom prst="rect">
            <a:avLst/>
          </a:prstGeom>
        </p:spPr>
      </p:pic>
      <p:pic>
        <p:nvPicPr>
          <p:cNvPr id="8" name="Picture 7"/>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10800681" y="342130"/>
            <a:ext cx="563880" cy="790657"/>
          </a:xfrm>
          <a:prstGeom prst="rect">
            <a:avLst/>
          </a:prstGeom>
        </p:spPr>
      </p:pic>
      <p:sp>
        <p:nvSpPr>
          <p:cNvPr id="9" name="TextBox 8"/>
          <p:cNvSpPr txBox="1"/>
          <p:nvPr userDrawn="1"/>
        </p:nvSpPr>
        <p:spPr>
          <a:xfrm>
            <a:off x="3087445" y="591263"/>
            <a:ext cx="6508376"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AUTORITATEA NA</a:t>
            </a:r>
            <a:r>
              <a:rPr lang="ro-RO" sz="1400" b="1" dirty="0" smtClean="0">
                <a:latin typeface="Arial" panose="020B0604020202020204" pitchFamily="34" charset="0"/>
                <a:cs typeface="Arial" panose="020B0604020202020204" pitchFamily="34" charset="0"/>
              </a:rPr>
              <a:t>ŢIONALĂ DE REGLEMENTARE ÎN DOMENIUL ENERGIEI</a:t>
            </a:r>
            <a:endParaRPr lang="en-GB" sz="1400" b="1" dirty="0">
              <a:latin typeface="Arial" panose="020B0604020202020204" pitchFamily="34" charset="0"/>
              <a:cs typeface="Arial" panose="020B0604020202020204" pitchFamily="34" charset="0"/>
            </a:endParaRPr>
          </a:p>
        </p:txBody>
      </p:sp>
      <p:cxnSp>
        <p:nvCxnSpPr>
          <p:cNvPr id="11" name="Straight Connector 10"/>
          <p:cNvCxnSpPr/>
          <p:nvPr userDrawn="1"/>
        </p:nvCxnSpPr>
        <p:spPr>
          <a:xfrm>
            <a:off x="838200" y="1161823"/>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38200" y="6315987"/>
            <a:ext cx="10515600" cy="0"/>
          </a:xfrm>
          <a:prstGeom prst="line">
            <a:avLst/>
          </a:prstGeom>
          <a:ln w="25400">
            <a:solidFill>
              <a:srgbClr val="002B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96139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 id="2147483655" r:id="rId6"/>
    <p:sldLayoutId id="2147483658" r:id="rId7"/>
  </p:sldLayoutIdLst>
  <p:txStyles>
    <p:titleStyle>
      <a:lvl1pPr algn="l" defTabSz="914400" rtl="0" eaLnBrk="1" latinLnBrk="0" hangingPunct="1">
        <a:lnSpc>
          <a:spcPct val="90000"/>
        </a:lnSpc>
        <a:spcBef>
          <a:spcPct val="0"/>
        </a:spcBef>
        <a:buNone/>
        <a:defRPr sz="16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9969" y="6371927"/>
            <a:ext cx="1034143" cy="276999"/>
          </a:xfrm>
          <a:prstGeom prst="rect">
            <a:avLst/>
          </a:prstGeom>
          <a:noFill/>
        </p:spPr>
        <p:txBody>
          <a:bodyPr wrap="square" rtlCol="0">
            <a:spAutoFit/>
          </a:bodyPr>
          <a:lstStyle/>
          <a:p>
            <a:r>
              <a:rPr lang="ro-RO" sz="1200" dirty="0" smtClean="0"/>
              <a:t>www.anre.ro</a:t>
            </a:r>
            <a:endParaRPr lang="en-GB" sz="1200" dirty="0"/>
          </a:p>
        </p:txBody>
      </p:sp>
      <p:sp>
        <p:nvSpPr>
          <p:cNvPr id="5" name="Title 4"/>
          <p:cNvSpPr>
            <a:spLocks noGrp="1"/>
          </p:cNvSpPr>
          <p:nvPr>
            <p:ph type="ctrTitle"/>
          </p:nvPr>
        </p:nvSpPr>
        <p:spPr>
          <a:xfrm>
            <a:off x="2233086" y="2537956"/>
            <a:ext cx="7341220" cy="646331"/>
          </a:xfrm>
          <a:prstGeom prst="rect">
            <a:avLst/>
          </a:prstGeom>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o-RO"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a:t>
            </a:r>
            <a:r>
              <a:rPr lang="ro-RO" altLang="ro-RO" sz="40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ficiența</a:t>
            </a:r>
            <a:r>
              <a:rPr lang="ro-RO" altLang="ro-RO"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energetică in industrie</a:t>
            </a:r>
            <a:endParaRPr lang="ro-RO" altLang="ro-RO" sz="4000" dirty="0" smtClean="0">
              <a:solidFill>
                <a:srgbClr val="FF0000"/>
              </a:solidFill>
              <a:effectLst>
                <a:outerShdw blurRad="38100" dist="38100" dir="2700000" algn="tl">
                  <a:srgbClr val="C0C0C0"/>
                </a:outerShdw>
              </a:effectLst>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88537" y="3521671"/>
            <a:ext cx="2539770" cy="2271322"/>
          </a:xfrm>
          <a:prstGeom prst="rect">
            <a:avLst/>
          </a:prstGeom>
        </p:spPr>
      </p:pic>
    </p:spTree>
    <p:extLst>
      <p:ext uri="{BB962C8B-B14F-4D97-AF65-F5344CB8AC3E}">
        <p14:creationId xmlns="" xmlns:p14="http://schemas.microsoft.com/office/powerpoint/2010/main" val="1062849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9097" y="4871833"/>
            <a:ext cx="10456432" cy="830997"/>
          </a:xfrm>
          <a:prstGeom prst="rect">
            <a:avLst/>
          </a:prstGeom>
        </p:spPr>
        <p:txBody>
          <a:bodyPr wrap="square">
            <a:spAutoFit/>
          </a:bodyPr>
          <a:lstStyle/>
          <a:p>
            <a:r>
              <a:rPr lang="ro-RO" sz="1600" dirty="0" smtClean="0">
                <a:latin typeface="Times New Roman" panose="02020603050405020304" pitchFamily="18" charset="0"/>
                <a:cs typeface="Times New Roman" panose="02020603050405020304" pitchFamily="18" charset="0"/>
              </a:rPr>
              <a:t>În </a:t>
            </a:r>
            <a:r>
              <a:rPr lang="ro-RO" sz="1600" dirty="0">
                <a:latin typeface="Times New Roman" panose="02020603050405020304" pitchFamily="18" charset="0"/>
                <a:cs typeface="Times New Roman" panose="02020603050405020304" pitchFamily="18" charset="0"/>
              </a:rPr>
              <a:t>conformitate cu regulamentele </a:t>
            </a:r>
            <a:r>
              <a:rPr lang="ro-RO" sz="1600" dirty="0" err="1">
                <a:latin typeface="Times New Roman" panose="02020603050405020304" pitchFamily="18" charset="0"/>
                <a:cs typeface="Times New Roman" panose="02020603050405020304" pitchFamily="18" charset="0"/>
              </a:rPr>
              <a:t>şi</a:t>
            </a:r>
            <a:r>
              <a:rPr lang="ro-RO" sz="1600" dirty="0">
                <a:latin typeface="Times New Roman" panose="02020603050405020304" pitchFamily="18" charset="0"/>
                <a:cs typeface="Times New Roman" panose="02020603050405020304" pitchFamily="18" charset="0"/>
              </a:rPr>
              <a:t> procedurile de accesare a acestor fonduri </a:t>
            </a:r>
            <a:r>
              <a:rPr lang="ro-RO" sz="1600" dirty="0" err="1">
                <a:latin typeface="Times New Roman" panose="02020603050405020304" pitchFamily="18" charset="0"/>
                <a:cs typeface="Times New Roman" panose="02020603050405020304" pitchFamily="18" charset="0"/>
              </a:rPr>
              <a:t>şi</a:t>
            </a:r>
            <a:r>
              <a:rPr lang="ro-RO" sz="1600" dirty="0">
                <a:latin typeface="Times New Roman" panose="02020603050405020304" pitchFamily="18" charset="0"/>
                <a:cs typeface="Times New Roman" panose="02020603050405020304" pitchFamily="18" charset="0"/>
              </a:rPr>
              <a:t> în </a:t>
            </a:r>
            <a:r>
              <a:rPr lang="ro-RO" sz="1600" dirty="0" smtClean="0">
                <a:latin typeface="Times New Roman" panose="02020603050405020304" pitchFamily="18" charset="0"/>
                <a:cs typeface="Times New Roman" panose="02020603050405020304" pitchFamily="18" charset="0"/>
              </a:rPr>
              <a:t>condițiile </a:t>
            </a:r>
            <a:r>
              <a:rPr lang="ro-RO" sz="1600" dirty="0">
                <a:latin typeface="Times New Roman" panose="02020603050405020304" pitchFamily="18" charset="0"/>
                <a:cs typeface="Times New Roman" panose="02020603050405020304" pitchFamily="18" charset="0"/>
              </a:rPr>
              <a:t>stabilite prin documentele procedurale specifice implementării programelor </a:t>
            </a:r>
            <a:r>
              <a:rPr lang="ro-RO" sz="1600" dirty="0" smtClean="0">
                <a:latin typeface="Times New Roman" panose="02020603050405020304" pitchFamily="18" charset="0"/>
                <a:cs typeface="Times New Roman" panose="02020603050405020304" pitchFamily="18" charset="0"/>
              </a:rPr>
              <a:t>operaționale, </a:t>
            </a:r>
            <a:r>
              <a:rPr lang="ro-RO" sz="1600" dirty="0">
                <a:latin typeface="Times New Roman" panose="02020603050405020304" pitchFamily="18" charset="0"/>
                <a:cs typeface="Times New Roman" panose="02020603050405020304" pitchFamily="18" charset="0"/>
              </a:rPr>
              <a:t>până la data de 31.12.2016 au fost </a:t>
            </a:r>
            <a:r>
              <a:rPr lang="ro-RO" sz="1600" dirty="0" smtClean="0">
                <a:latin typeface="Times New Roman" panose="02020603050405020304" pitchFamily="18" charset="0"/>
                <a:cs typeface="Times New Roman" panose="02020603050405020304" pitchFamily="18" charset="0"/>
              </a:rPr>
              <a:t>finanțate </a:t>
            </a:r>
            <a:r>
              <a:rPr lang="ro-RO" sz="1600" dirty="0">
                <a:latin typeface="Times New Roman" panose="02020603050405020304" pitchFamily="18" charset="0"/>
                <a:cs typeface="Times New Roman" panose="02020603050405020304" pitchFamily="18" charset="0"/>
              </a:rPr>
              <a:t>111 proiecte, reprezentând 715 blocuri de </a:t>
            </a:r>
            <a:r>
              <a:rPr lang="ro-RO" sz="1600" dirty="0" smtClean="0">
                <a:latin typeface="Times New Roman" panose="02020603050405020304" pitchFamily="18" charset="0"/>
                <a:cs typeface="Times New Roman" panose="02020603050405020304" pitchFamily="18" charset="0"/>
              </a:rPr>
              <a:t>locuințe, </a:t>
            </a:r>
            <a:r>
              <a:rPr lang="ro-RO" sz="1600" dirty="0">
                <a:latin typeface="Times New Roman" panose="02020603050405020304" pitchFamily="18" charset="0"/>
                <a:cs typeface="Times New Roman" panose="02020603050405020304" pitchFamily="18" charset="0"/>
              </a:rPr>
              <a:t>respectiv 41.311 apartamente</a:t>
            </a:r>
            <a:r>
              <a:rPr lang="ro-RO" sz="1600" dirty="0" smtClean="0">
                <a:latin typeface="Times New Roman" panose="02020603050405020304" pitchFamily="18" charset="0"/>
                <a:cs typeface="Times New Roman" panose="02020603050405020304" pitchFamily="18" charset="0"/>
              </a:rPr>
              <a:t>.</a:t>
            </a:r>
            <a:endParaRPr lang="ro-RO"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086522" y="2940463"/>
            <a:ext cx="10144461" cy="1077218"/>
          </a:xfrm>
          <a:prstGeom prst="rect">
            <a:avLst/>
          </a:prstGeom>
        </p:spPr>
        <p:txBody>
          <a:bodyPr wrap="square">
            <a:spAutoFit/>
          </a:bodyPr>
          <a:lstStyle/>
          <a:p>
            <a:r>
              <a:rPr lang="en-US" sz="1600" dirty="0" smtClean="0">
                <a:latin typeface="Times New Roman" panose="02020603050405020304" pitchFamily="18" charset="0"/>
                <a:ea typeface="Times New Roman" panose="02020603050405020304" pitchFamily="18" charset="0"/>
              </a:rPr>
              <a:t>I</a:t>
            </a:r>
            <a:r>
              <a:rPr lang="ro-RO" sz="1600" dirty="0" smtClean="0">
                <a:latin typeface="Times New Roman" panose="02020603050405020304" pitchFamily="18" charset="0"/>
                <a:ea typeface="Times New Roman" panose="02020603050405020304" pitchFamily="18" charset="0"/>
              </a:rPr>
              <a:t>n </a:t>
            </a:r>
            <a:r>
              <a:rPr lang="ro-RO" sz="1600" dirty="0">
                <a:latin typeface="Times New Roman" panose="02020603050405020304" pitchFamily="18" charset="0"/>
                <a:ea typeface="Times New Roman" panose="02020603050405020304" pitchFamily="18" charset="0"/>
              </a:rPr>
              <a:t>cadrul apelului de proiecte închis la data de 16.11.2016, aferent </a:t>
            </a:r>
            <a:endParaRPr lang="ro-RO" sz="1600" dirty="0" smtClean="0">
              <a:latin typeface="Times New Roman" panose="02020603050405020304" pitchFamily="18" charset="0"/>
              <a:ea typeface="Times New Roman" panose="02020603050405020304" pitchFamily="18" charset="0"/>
            </a:endParaRPr>
          </a:p>
          <a:p>
            <a:r>
              <a:rPr lang="en-US" sz="1600" dirty="0" smtClean="0">
                <a:latin typeface="Times New Roman" panose="02020603050405020304" pitchFamily="18" charset="0"/>
                <a:ea typeface="Times New Roman" panose="02020603050405020304" pitchFamily="18" charset="0"/>
              </a:rPr>
              <a:t>    </a:t>
            </a:r>
            <a:r>
              <a:rPr lang="ro-RO" sz="1600" dirty="0" smtClean="0">
                <a:latin typeface="Times New Roman" panose="02020603050405020304" pitchFamily="18" charset="0"/>
                <a:ea typeface="Times New Roman" panose="02020603050405020304" pitchFamily="18" charset="0"/>
              </a:rPr>
              <a:t>Axei </a:t>
            </a:r>
            <a:r>
              <a:rPr lang="ro-RO" sz="1600" dirty="0">
                <a:latin typeface="Times New Roman" panose="02020603050405020304" pitchFamily="18" charset="0"/>
                <a:ea typeface="Times New Roman" panose="02020603050405020304" pitchFamily="18" charset="0"/>
              </a:rPr>
              <a:t>Prioritare 3: Sprijinirea </a:t>
            </a:r>
            <a:r>
              <a:rPr lang="ro-RO" sz="1600" dirty="0" smtClean="0">
                <a:latin typeface="Times New Roman" panose="02020603050405020304" pitchFamily="18" charset="0"/>
                <a:ea typeface="Times New Roman" panose="02020603050405020304" pitchFamily="18" charset="0"/>
              </a:rPr>
              <a:t>tranziției </a:t>
            </a:r>
            <a:r>
              <a:rPr lang="ro-RO" sz="1600" dirty="0">
                <a:latin typeface="Times New Roman" panose="02020603050405020304" pitchFamily="18" charset="0"/>
                <a:ea typeface="Times New Roman" panose="02020603050405020304" pitchFamily="18" charset="0"/>
              </a:rPr>
              <a:t>către o economie cu emisii reduse de carbon, </a:t>
            </a:r>
            <a:endParaRPr lang="ro-RO" sz="1600" dirty="0" smtClean="0">
              <a:latin typeface="Times New Roman" panose="02020603050405020304" pitchFamily="18" charset="0"/>
              <a:ea typeface="Times New Roman" panose="02020603050405020304" pitchFamily="18" charset="0"/>
            </a:endParaRPr>
          </a:p>
          <a:p>
            <a:r>
              <a:rPr lang="ro-RO" sz="1600" dirty="0">
                <a:latin typeface="Times New Roman" panose="02020603050405020304" pitchFamily="18" charset="0"/>
                <a:ea typeface="Times New Roman" panose="02020603050405020304" pitchFamily="18" charset="0"/>
              </a:rPr>
              <a:t> </a:t>
            </a:r>
            <a:r>
              <a:rPr lang="ro-RO" sz="1600" dirty="0" smtClean="0">
                <a:latin typeface="Times New Roman" panose="02020603050405020304" pitchFamily="18" charset="0"/>
                <a:ea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            </a:t>
            </a:r>
            <a:r>
              <a:rPr lang="ro-RO" sz="1600" dirty="0" smtClean="0">
                <a:latin typeface="Times New Roman" panose="02020603050405020304" pitchFamily="18" charset="0"/>
                <a:ea typeface="Times New Roman" panose="02020603050405020304" pitchFamily="18" charset="0"/>
              </a:rPr>
              <a:t>Prioritatea </a:t>
            </a:r>
            <a:r>
              <a:rPr lang="ro-RO" sz="1600" dirty="0">
                <a:latin typeface="Times New Roman" panose="02020603050405020304" pitchFamily="18" charset="0"/>
                <a:ea typeface="Times New Roman" panose="02020603050405020304" pitchFamily="18" charset="0"/>
              </a:rPr>
              <a:t>de </a:t>
            </a:r>
            <a:r>
              <a:rPr lang="ro-RO" sz="1600" dirty="0" smtClean="0">
                <a:latin typeface="Times New Roman" panose="02020603050405020304" pitchFamily="18" charset="0"/>
                <a:ea typeface="Times New Roman" panose="02020603050405020304" pitchFamily="18" charset="0"/>
              </a:rPr>
              <a:t>Învestiții </a:t>
            </a:r>
            <a:r>
              <a:rPr lang="ro-RO" sz="1600" dirty="0">
                <a:latin typeface="Times New Roman" panose="02020603050405020304" pitchFamily="18" charset="0"/>
                <a:ea typeface="Times New Roman" panose="02020603050405020304" pitchFamily="18" charset="0"/>
              </a:rPr>
              <a:t>3.1.A – </a:t>
            </a:r>
            <a:r>
              <a:rPr lang="ro-RO" sz="1600" dirty="0" smtClean="0">
                <a:latin typeface="Times New Roman" panose="02020603050405020304" pitchFamily="18" charset="0"/>
                <a:ea typeface="Times New Roman" panose="02020603050405020304" pitchFamily="18" charset="0"/>
              </a:rPr>
              <a:t>eficiență </a:t>
            </a:r>
            <a:r>
              <a:rPr lang="ro-RO" sz="1600" dirty="0">
                <a:latin typeface="Times New Roman" panose="02020603050405020304" pitchFamily="18" charset="0"/>
                <a:ea typeface="Times New Roman" panose="02020603050405020304" pitchFamily="18" charset="0"/>
              </a:rPr>
              <a:t>energetică în clădiri </a:t>
            </a:r>
            <a:r>
              <a:rPr lang="ro-RO" sz="1600" dirty="0" smtClean="0">
                <a:latin typeface="Times New Roman" panose="02020603050405020304" pitchFamily="18" charset="0"/>
                <a:ea typeface="Times New Roman" panose="02020603050405020304" pitchFamily="18" charset="0"/>
              </a:rPr>
              <a:t>rezidențiale, </a:t>
            </a:r>
            <a:r>
              <a:rPr lang="ro-RO" sz="1600" dirty="0">
                <a:latin typeface="Times New Roman" panose="02020603050405020304" pitchFamily="18" charset="0"/>
                <a:ea typeface="Times New Roman" panose="02020603050405020304" pitchFamily="18" charset="0"/>
              </a:rPr>
              <a:t>au fost depuse 194 de cereri de </a:t>
            </a:r>
            <a:r>
              <a:rPr lang="ro-RO" sz="1600" dirty="0" smtClean="0">
                <a:latin typeface="Times New Roman" panose="02020603050405020304" pitchFamily="18" charset="0"/>
                <a:ea typeface="Times New Roman" panose="02020603050405020304" pitchFamily="18" charset="0"/>
              </a:rPr>
              <a:t>finanțare, </a:t>
            </a:r>
            <a:r>
              <a:rPr lang="ro-RO" sz="1600" dirty="0">
                <a:latin typeface="Times New Roman" panose="02020603050405020304" pitchFamily="18" charset="0"/>
                <a:ea typeface="Times New Roman" panose="02020603050405020304" pitchFamily="18" charset="0"/>
              </a:rPr>
              <a:t>care cuprind 1.148 de clădiri </a:t>
            </a:r>
            <a:r>
              <a:rPr lang="ro-RO" sz="1600" dirty="0" smtClean="0">
                <a:latin typeface="Times New Roman" panose="02020603050405020304" pitchFamily="18" charset="0"/>
                <a:ea typeface="Times New Roman" panose="02020603050405020304" pitchFamily="18" charset="0"/>
              </a:rPr>
              <a:t>rezidențiale. </a:t>
            </a:r>
            <a:r>
              <a:rPr lang="ro-RO" sz="1600" dirty="0">
                <a:latin typeface="Times New Roman" panose="02020603050405020304" pitchFamily="18" charset="0"/>
                <a:ea typeface="Times New Roman" panose="02020603050405020304" pitchFamily="18" charset="0"/>
              </a:rPr>
              <a:t>Lucrările urmează a fi executate în anul 2017.</a:t>
            </a:r>
            <a:endParaRPr lang="ro-RO" sz="1600" dirty="0"/>
          </a:p>
        </p:txBody>
      </p:sp>
      <p:sp>
        <p:nvSpPr>
          <p:cNvPr id="3" name="Rectangle 2"/>
          <p:cNvSpPr/>
          <p:nvPr/>
        </p:nvSpPr>
        <p:spPr>
          <a:xfrm>
            <a:off x="3117998" y="2071750"/>
            <a:ext cx="4495783" cy="369332"/>
          </a:xfrm>
          <a:prstGeom prst="rect">
            <a:avLst/>
          </a:prstGeom>
        </p:spPr>
        <p:txBody>
          <a:bodyPr wrap="none">
            <a:spAutoFit/>
          </a:bodyPr>
          <a:lstStyle/>
          <a:p>
            <a:r>
              <a:rPr lang="ro-RO" b="1" dirty="0">
                <a:solidFill>
                  <a:srgbClr val="FF0000"/>
                </a:solidFill>
                <a:latin typeface="Times New Roman" panose="02020603050405020304" pitchFamily="18" charset="0"/>
                <a:ea typeface="Times New Roman" panose="02020603050405020304" pitchFamily="18" charset="0"/>
              </a:rPr>
              <a:t>Programul Operațional Regional 2014-2020</a:t>
            </a:r>
            <a:endParaRPr lang="ro-RO" b="1" dirty="0">
              <a:solidFill>
                <a:srgbClr val="FF0000"/>
              </a:solidFill>
            </a:endParaRPr>
          </a:p>
        </p:txBody>
      </p:sp>
      <p:sp>
        <p:nvSpPr>
          <p:cNvPr id="7" name="Rectangle 6"/>
          <p:cNvSpPr/>
          <p:nvPr/>
        </p:nvSpPr>
        <p:spPr>
          <a:xfrm>
            <a:off x="3087517" y="4289618"/>
            <a:ext cx="4495783" cy="369332"/>
          </a:xfrm>
          <a:prstGeom prst="rect">
            <a:avLst/>
          </a:prstGeom>
        </p:spPr>
        <p:txBody>
          <a:bodyPr wrap="none">
            <a:spAutoFit/>
          </a:bodyPr>
          <a:lstStyle/>
          <a:p>
            <a:r>
              <a:rPr lang="ro-RO" b="1" dirty="0">
                <a:solidFill>
                  <a:srgbClr val="FF0000"/>
                </a:solidFill>
                <a:latin typeface="Times New Roman" panose="02020603050405020304" pitchFamily="18" charset="0"/>
                <a:ea typeface="Times New Roman" panose="02020603050405020304" pitchFamily="18" charset="0"/>
              </a:rPr>
              <a:t>Programul Operațional Regional </a:t>
            </a:r>
            <a:r>
              <a:rPr lang="ro-RO" b="1" dirty="0" smtClean="0">
                <a:solidFill>
                  <a:srgbClr val="FF0000"/>
                </a:solidFill>
                <a:latin typeface="Times New Roman" panose="02020603050405020304" pitchFamily="18" charset="0"/>
                <a:ea typeface="Times New Roman" panose="02020603050405020304" pitchFamily="18" charset="0"/>
              </a:rPr>
              <a:t>20</a:t>
            </a:r>
            <a:r>
              <a:rPr lang="en-US" b="1" dirty="0" smtClean="0">
                <a:solidFill>
                  <a:srgbClr val="FF0000"/>
                </a:solidFill>
                <a:latin typeface="Times New Roman" panose="02020603050405020304" pitchFamily="18" charset="0"/>
                <a:ea typeface="Times New Roman" panose="02020603050405020304" pitchFamily="18" charset="0"/>
              </a:rPr>
              <a:t>07</a:t>
            </a:r>
            <a:r>
              <a:rPr lang="ro-RO" b="1" dirty="0" smtClean="0">
                <a:solidFill>
                  <a:srgbClr val="FF0000"/>
                </a:solidFill>
                <a:latin typeface="Times New Roman" panose="02020603050405020304" pitchFamily="18" charset="0"/>
                <a:ea typeface="Times New Roman" panose="02020603050405020304" pitchFamily="18" charset="0"/>
              </a:rPr>
              <a:t>-20</a:t>
            </a:r>
            <a:r>
              <a:rPr lang="en-US" b="1" dirty="0" smtClean="0">
                <a:solidFill>
                  <a:srgbClr val="FF0000"/>
                </a:solidFill>
                <a:latin typeface="Times New Roman" panose="02020603050405020304" pitchFamily="18" charset="0"/>
                <a:ea typeface="Times New Roman" panose="02020603050405020304" pitchFamily="18" charset="0"/>
              </a:rPr>
              <a:t>13</a:t>
            </a:r>
            <a:endParaRPr lang="ro-RO" b="1" dirty="0">
              <a:solidFill>
                <a:srgbClr val="FF0000"/>
              </a:solidFill>
            </a:endParaRPr>
          </a:p>
        </p:txBody>
      </p:sp>
      <p:sp>
        <p:nvSpPr>
          <p:cNvPr id="4" name="Rectangle 3"/>
          <p:cNvSpPr/>
          <p:nvPr/>
        </p:nvSpPr>
        <p:spPr>
          <a:xfrm>
            <a:off x="2337994" y="1373854"/>
            <a:ext cx="8387380" cy="369332"/>
          </a:xfrm>
          <a:prstGeom prst="rect">
            <a:avLst/>
          </a:prstGeom>
        </p:spPr>
        <p:txBody>
          <a:bodyPr wrap="square">
            <a:spAutoFit/>
          </a:bodyPr>
          <a:lstStyle/>
          <a:p>
            <a:r>
              <a:rPr lang="ro-RO" b="1" dirty="0" smtClean="0">
                <a:latin typeface="Times New Roman" panose="02020603050405020304" pitchFamily="18" charset="0"/>
                <a:cs typeface="Times New Roman" panose="02020603050405020304" pitchFamily="18" charset="0"/>
              </a:rPr>
              <a:t>Realizarea  Programului de reabilitare termică a blocurilor de locuințe</a:t>
            </a:r>
            <a:r>
              <a:rPr lang="en-US" b="1" dirty="0" smtClean="0">
                <a:latin typeface="Times New Roman" panose="02020603050405020304" pitchFamily="18" charset="0"/>
                <a:cs typeface="Times New Roman" panose="02020603050405020304" pitchFamily="18" charset="0"/>
              </a:rPr>
              <a:t> finantat din   </a:t>
            </a:r>
            <a:endParaRPr lang="ro-RO" dirty="0"/>
          </a:p>
        </p:txBody>
      </p:sp>
    </p:spTree>
    <p:extLst>
      <p:ext uri="{BB962C8B-B14F-4D97-AF65-F5344CB8AC3E}">
        <p14:creationId xmlns="" xmlns:p14="http://schemas.microsoft.com/office/powerpoint/2010/main" val="908048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921" y="1818041"/>
            <a:ext cx="4389308" cy="2000923"/>
          </a:xfrm>
          <a:prstGeom prst="rect">
            <a:avLst/>
          </a:prstGeom>
        </p:spPr>
      </p:pic>
      <p:pic>
        <p:nvPicPr>
          <p:cNvPr id="4" name="Picture 3"/>
          <p:cNvPicPr>
            <a:picLocks noChangeAspect="1"/>
          </p:cNvPicPr>
          <p:nvPr/>
        </p:nvPicPr>
        <p:blipFill>
          <a:blip r:embed="rId3"/>
          <a:stretch>
            <a:fillRect/>
          </a:stretch>
        </p:blipFill>
        <p:spPr>
          <a:xfrm>
            <a:off x="806823" y="4172299"/>
            <a:ext cx="2260675" cy="755319"/>
          </a:xfrm>
          <a:prstGeom prst="rect">
            <a:avLst/>
          </a:prstGeom>
        </p:spPr>
      </p:pic>
      <p:pic>
        <p:nvPicPr>
          <p:cNvPr id="5" name="Picture 4"/>
          <p:cNvPicPr>
            <a:picLocks noChangeAspect="1"/>
          </p:cNvPicPr>
          <p:nvPr/>
        </p:nvPicPr>
        <p:blipFill>
          <a:blip r:embed="rId4"/>
          <a:stretch>
            <a:fillRect/>
          </a:stretch>
        </p:blipFill>
        <p:spPr>
          <a:xfrm>
            <a:off x="5048366" y="3238053"/>
            <a:ext cx="6446627" cy="2636352"/>
          </a:xfrm>
          <a:prstGeom prst="rect">
            <a:avLst/>
          </a:prstGeom>
        </p:spPr>
      </p:pic>
      <p:sp>
        <p:nvSpPr>
          <p:cNvPr id="6" name="Text Box 1"/>
          <p:cNvSpPr txBox="1"/>
          <p:nvPr/>
        </p:nvSpPr>
        <p:spPr>
          <a:xfrm>
            <a:off x="4077316" y="1315347"/>
            <a:ext cx="3133725" cy="4191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ro-RO" sz="2000" b="1" dirty="0">
                <a:ln w="11113" cap="flat" cmpd="sng" algn="ctr">
                  <a:solidFill>
                    <a:srgbClr val="ED7D31"/>
                  </a:solidFill>
                  <a:prstDash val="solid"/>
                  <a:round/>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Facilitați de finanțare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2000" b="1" dirty="0">
                <a:ln w="11113" cap="flat" cmpd="sng" algn="ctr">
                  <a:solidFill>
                    <a:srgbClr val="ED7D31"/>
                  </a:solidFill>
                  <a:prstDash val="solid"/>
                  <a:round/>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52702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9969" y="6371927"/>
            <a:ext cx="1034143" cy="276999"/>
          </a:xfrm>
          <a:prstGeom prst="rect">
            <a:avLst/>
          </a:prstGeom>
          <a:noFill/>
        </p:spPr>
        <p:txBody>
          <a:bodyPr wrap="square" rtlCol="0">
            <a:spAutoFit/>
          </a:bodyPr>
          <a:lstStyle/>
          <a:p>
            <a:r>
              <a:rPr lang="ro-RO" sz="1200" dirty="0" smtClean="0"/>
              <a:t>www.anre.ro</a:t>
            </a:r>
            <a:endParaRPr lang="en-GB" sz="1200" dirty="0"/>
          </a:p>
        </p:txBody>
      </p:sp>
      <p:pic>
        <p:nvPicPr>
          <p:cNvPr id="4" name="Picture 1"/>
          <p:cNvPicPr>
            <a:picLocks noChangeAspect="1"/>
          </p:cNvPicPr>
          <p:nvPr/>
        </p:nvPicPr>
        <p:blipFill>
          <a:blip r:embed="rId2" cstate="print"/>
          <a:srcRect/>
          <a:stretch>
            <a:fillRect/>
          </a:stretch>
        </p:blipFill>
        <p:spPr bwMode="auto">
          <a:xfrm>
            <a:off x="1804095" y="1547813"/>
            <a:ext cx="9068693" cy="43672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noChangeArrowheads="1"/>
          </p:cNvSpPr>
          <p:nvPr/>
        </p:nvSpPr>
        <p:spPr bwMode="auto">
          <a:xfrm>
            <a:off x="2413001" y="1360488"/>
            <a:ext cx="3466142" cy="369332"/>
          </a:xfrm>
          <a:prstGeom prst="rect">
            <a:avLst/>
          </a:prstGeom>
          <a:noFill/>
          <a:ln w="9525">
            <a:noFill/>
            <a:miter lim="800000"/>
            <a:headEnd/>
            <a:tailEnd/>
          </a:ln>
        </p:spPr>
        <p:txBody>
          <a:bodyPr wrap="none">
            <a:spAutoFit/>
          </a:bodyPr>
          <a:lstStyle/>
          <a:p>
            <a:r>
              <a:rPr lang="ro-RO" altLang="ro-RO" b="1" i="1" dirty="0">
                <a:solidFill>
                  <a:srgbClr val="FF0000"/>
                </a:solidFill>
              </a:rPr>
              <a:t>Tendințele de eficiență energetica </a:t>
            </a:r>
          </a:p>
        </p:txBody>
      </p:sp>
      <p:pic>
        <p:nvPicPr>
          <p:cNvPr id="14340" name="Picture 2"/>
          <p:cNvPicPr>
            <a:picLocks noChangeAspect="1"/>
          </p:cNvPicPr>
          <p:nvPr/>
        </p:nvPicPr>
        <p:blipFill>
          <a:blip r:embed="rId2" cstate="print"/>
          <a:srcRect/>
          <a:stretch>
            <a:fillRect/>
          </a:stretch>
        </p:blipFill>
        <p:spPr bwMode="auto">
          <a:xfrm>
            <a:off x="514350" y="2300762"/>
            <a:ext cx="5507567" cy="2928464"/>
          </a:xfrm>
          <a:prstGeom prst="rect">
            <a:avLst/>
          </a:prstGeom>
          <a:noFill/>
          <a:ln w="9525">
            <a:noFill/>
            <a:miter lim="800000"/>
            <a:headEnd/>
            <a:tailEnd/>
          </a:ln>
        </p:spPr>
      </p:pic>
      <p:pic>
        <p:nvPicPr>
          <p:cNvPr id="14341" name="Picture 3"/>
          <p:cNvPicPr>
            <a:picLocks noChangeAspect="1"/>
          </p:cNvPicPr>
          <p:nvPr/>
        </p:nvPicPr>
        <p:blipFill>
          <a:blip r:embed="rId3" cstate="print"/>
          <a:srcRect/>
          <a:stretch>
            <a:fillRect/>
          </a:stretch>
        </p:blipFill>
        <p:spPr bwMode="auto">
          <a:xfrm>
            <a:off x="6489885" y="3467099"/>
            <a:ext cx="5025840" cy="2435225"/>
          </a:xfrm>
          <a:prstGeom prst="rect">
            <a:avLst/>
          </a:prstGeom>
          <a:noFill/>
          <a:ln w="9525">
            <a:noFill/>
            <a:miter lim="800000"/>
            <a:headEnd/>
            <a:tailEnd/>
          </a:ln>
        </p:spPr>
      </p:pic>
      <p:sp>
        <p:nvSpPr>
          <p:cNvPr id="14342" name="Rectangle 1"/>
          <p:cNvSpPr>
            <a:spLocks noChangeArrowheads="1"/>
          </p:cNvSpPr>
          <p:nvPr/>
        </p:nvSpPr>
        <p:spPr bwMode="auto">
          <a:xfrm>
            <a:off x="6000751" y="1268414"/>
            <a:ext cx="5808133" cy="1508105"/>
          </a:xfrm>
          <a:prstGeom prst="rect">
            <a:avLst/>
          </a:prstGeom>
          <a:noFill/>
          <a:ln w="9525">
            <a:noFill/>
            <a:miter lim="800000"/>
            <a:headEnd/>
            <a:tailEnd/>
          </a:ln>
        </p:spPr>
        <p:txBody>
          <a:bodyPr>
            <a:spAutoFit/>
          </a:bodyPr>
          <a:lstStyle/>
          <a:p>
            <a:pPr marL="457200" indent="269875" algn="just">
              <a:lnSpc>
                <a:spcPct val="115000"/>
              </a:lnSpc>
              <a:tabLst>
                <a:tab pos="114300" algn="l"/>
              </a:tabLst>
            </a:pPr>
            <a:r>
              <a:rPr lang="ro-RO" altLang="ro-RO" sz="1600" dirty="0">
                <a:ea typeface="Calibri" pitchFamily="34" charset="0"/>
                <a:cs typeface="Times New Roman" pitchFamily="18" charset="0"/>
              </a:rPr>
              <a:t>După trei ani consecutivi de scădere, consumul de energie primară a crescut cu 2,1% în anul 2015 faţă de anul precedent, în condiţiile creşterii PIB cu 3,9 %. In comparaţie cu anul 2011, consumul de energie primară a scazut cu 10,2% in timp ce PIB a crescut cu 11,6 </a:t>
            </a:r>
            <a:r>
              <a:rPr lang="ro-RO" altLang="ro-RO" sz="1600" b="1" dirty="0">
                <a:ea typeface="Calibri" pitchFamily="34" charset="0"/>
                <a:cs typeface="Times New Roman" pitchFamily="18" charset="0"/>
              </a:rPr>
              <a:t>%</a:t>
            </a:r>
            <a:r>
              <a:rPr lang="ro-RO" altLang="ro-RO" sz="1600" dirty="0">
                <a:ea typeface="Calibri" pitchFamily="34" charset="0"/>
                <a:cs typeface="Times New Roman" pitchFamily="18" charset="0"/>
              </a:rPr>
              <a:t>. </a:t>
            </a:r>
            <a:endParaRPr lang="ro-RO" altLang="ro-RO" sz="1600" dirty="0">
              <a:latin typeface="Calibri" pitchFamily="34" charset="0"/>
              <a:ea typeface="Calibri" pitchFamily="34" charset="0"/>
              <a:cs typeface="Times New Roman" pitchFamily="18" charset="0"/>
            </a:endParaRPr>
          </a:p>
        </p:txBody>
      </p:sp>
      <p:sp>
        <p:nvSpPr>
          <p:cNvPr id="14344" name="Footer Placeholder 2"/>
          <p:cNvSpPr>
            <a:spLocks noGrp="1"/>
          </p:cNvSpPr>
          <p:nvPr>
            <p:ph type="ftr" sz="quarter" idx="11"/>
          </p:nvPr>
        </p:nvSpPr>
        <p:spPr bwMode="auto">
          <a:xfrm>
            <a:off x="671946" y="6387523"/>
            <a:ext cx="2258291" cy="365125"/>
          </a:xfrm>
          <a:noFill/>
          <a:ln>
            <a:miter lim="800000"/>
            <a:headEnd/>
            <a:tailEnd/>
          </a:ln>
        </p:spPr>
        <p:txBody>
          <a:bodyPr/>
          <a:lstStyle/>
          <a:p>
            <a:r>
              <a:rPr lang="en-US" dirty="0"/>
              <a:t>www.anre.ro</a:t>
            </a:r>
          </a:p>
        </p:txBody>
      </p:sp>
      <p:sp>
        <p:nvSpPr>
          <p:cNvPr id="14345" name="Slide Number Placeholder 3"/>
          <p:cNvSpPr>
            <a:spLocks noGrp="1"/>
          </p:cNvSpPr>
          <p:nvPr>
            <p:ph type="sldNum" sz="quarter" idx="12"/>
          </p:nvPr>
        </p:nvSpPr>
        <p:spPr bwMode="auto">
          <a:noFill/>
          <a:ln>
            <a:miter lim="800000"/>
            <a:headEnd/>
            <a:tailEnd/>
          </a:ln>
        </p:spPr>
        <p:txBody>
          <a:bodyPr/>
          <a:lstStyle/>
          <a:p>
            <a:fld id="{B2680930-5F4B-4426-B24A-B41213B416DB}" type="slidenum">
              <a:rPr lang="ro-RO" altLang="ro-RO"/>
              <a:pPr/>
              <a:t>13</a:t>
            </a:fld>
            <a:endParaRPr lang="ro-RO" altLang="ro-R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9969" y="6371927"/>
            <a:ext cx="1034143" cy="276999"/>
          </a:xfrm>
          <a:prstGeom prst="rect">
            <a:avLst/>
          </a:prstGeom>
          <a:noFill/>
        </p:spPr>
        <p:txBody>
          <a:bodyPr wrap="square" rtlCol="0">
            <a:spAutoFit/>
          </a:bodyPr>
          <a:lstStyle/>
          <a:p>
            <a:r>
              <a:rPr lang="ro-RO" sz="1200" dirty="0" smtClean="0"/>
              <a:t>www.anre.ro</a:t>
            </a:r>
            <a:endParaRPr lang="en-GB" sz="1200" dirty="0"/>
          </a:p>
        </p:txBody>
      </p:sp>
      <p:sp>
        <p:nvSpPr>
          <p:cNvPr id="4" name="Rectangle 1"/>
          <p:cNvSpPr>
            <a:spLocks noChangeArrowheads="1"/>
          </p:cNvSpPr>
          <p:nvPr/>
        </p:nvSpPr>
        <p:spPr bwMode="auto">
          <a:xfrm>
            <a:off x="6389542" y="1911494"/>
            <a:ext cx="5102225" cy="2585323"/>
          </a:xfrm>
          <a:prstGeom prst="rect">
            <a:avLst/>
          </a:prstGeom>
          <a:noFill/>
          <a:ln w="9525">
            <a:noFill/>
            <a:miter lim="800000"/>
            <a:headEnd/>
            <a:tailEnd/>
          </a:ln>
        </p:spPr>
        <p:txBody>
          <a:bodyPr wrap="square">
            <a:spAutoFit/>
          </a:bodyPr>
          <a:lstStyle/>
          <a:p>
            <a:pPr algn="just"/>
            <a:r>
              <a:rPr lang="ro-RO" altLang="ro-RO" b="1" dirty="0">
                <a:cs typeface="Calibri" pitchFamily="34" charset="0"/>
              </a:rPr>
              <a:t>Consumul final de energie</a:t>
            </a:r>
            <a:r>
              <a:rPr lang="ro-RO" altLang="ro-RO" dirty="0">
                <a:cs typeface="Calibri" pitchFamily="34" charset="0"/>
              </a:rPr>
              <a:t> a crescut in anul 2015 fata de anul precedent cu 0,8% , in condițiile   creșterii eficienţei energetice în sectoarele de consum final </a:t>
            </a:r>
            <a:endParaRPr lang="en-US" altLang="ro-RO" dirty="0">
              <a:cs typeface="Calibri" pitchFamily="34" charset="0"/>
            </a:endParaRPr>
          </a:p>
          <a:p>
            <a:pPr algn="just"/>
            <a:r>
              <a:rPr lang="ro-RO" altLang="ro-RO" dirty="0">
                <a:cs typeface="Arial" charset="0"/>
              </a:rPr>
              <a:t>Scăderea consumului de energie finală în termeni de creștere a PIB-ului reflectă o creștere a eficienței energetice în  sectoarele de utilizare finală datorită atât măsurilor de restructurare din economie cât și programelor de eficiență energetică întreprinse.</a:t>
            </a:r>
            <a:endParaRPr lang="ro-RO" altLang="ro-RO" dirty="0"/>
          </a:p>
        </p:txBody>
      </p:sp>
      <p:pic>
        <p:nvPicPr>
          <p:cNvPr id="5" name="Picture 1"/>
          <p:cNvPicPr>
            <a:picLocks noChangeAspect="1"/>
          </p:cNvPicPr>
          <p:nvPr/>
        </p:nvPicPr>
        <p:blipFill>
          <a:blip r:embed="rId2" cstate="print"/>
          <a:srcRect/>
          <a:stretch>
            <a:fillRect/>
          </a:stretch>
        </p:blipFill>
        <p:spPr bwMode="auto">
          <a:xfrm>
            <a:off x="920527" y="1565945"/>
            <a:ext cx="5172075" cy="3590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hart 1"/>
          <p:cNvPicPr>
            <a:picLocks noChangeArrowheads="1"/>
          </p:cNvPicPr>
          <p:nvPr/>
        </p:nvPicPr>
        <p:blipFill>
          <a:blip r:embed="rId2" cstate="print"/>
          <a:srcRect/>
          <a:stretch>
            <a:fillRect/>
          </a:stretch>
        </p:blipFill>
        <p:spPr bwMode="auto">
          <a:xfrm>
            <a:off x="517814" y="2458893"/>
            <a:ext cx="6568018" cy="3024188"/>
          </a:xfrm>
          <a:prstGeom prst="rect">
            <a:avLst/>
          </a:prstGeom>
          <a:noFill/>
          <a:ln w="9525">
            <a:noFill/>
            <a:miter lim="800000"/>
            <a:headEnd/>
            <a:tailEnd/>
          </a:ln>
        </p:spPr>
      </p:pic>
      <p:sp>
        <p:nvSpPr>
          <p:cNvPr id="16388" name="Rectangle 1"/>
          <p:cNvSpPr>
            <a:spLocks noChangeArrowheads="1"/>
          </p:cNvSpPr>
          <p:nvPr/>
        </p:nvSpPr>
        <p:spPr bwMode="auto">
          <a:xfrm>
            <a:off x="7049366" y="1488931"/>
            <a:ext cx="4976284" cy="3211648"/>
          </a:xfrm>
          <a:prstGeom prst="rect">
            <a:avLst/>
          </a:prstGeom>
          <a:noFill/>
          <a:ln w="9525">
            <a:noFill/>
            <a:miter lim="800000"/>
            <a:headEnd/>
            <a:tailEnd/>
          </a:ln>
        </p:spPr>
        <p:txBody>
          <a:bodyPr wrap="square">
            <a:spAutoFit/>
          </a:bodyPr>
          <a:lstStyle/>
          <a:p>
            <a:pPr marL="457200" algn="just">
              <a:lnSpc>
                <a:spcPct val="115000"/>
              </a:lnSpc>
              <a:tabLst>
                <a:tab pos="114300" algn="l"/>
              </a:tabLst>
            </a:pPr>
            <a:r>
              <a:rPr lang="ro-RO" altLang="ro-RO" dirty="0">
                <a:solidFill>
                  <a:srgbClr val="FFC000"/>
                </a:solidFill>
                <a:ea typeface="Calibri" pitchFamily="34" charset="0"/>
                <a:cs typeface="Times New Roman" pitchFamily="18" charset="0"/>
              </a:rPr>
              <a:t> </a:t>
            </a:r>
            <a:endParaRPr lang="ro-RO" altLang="ro-RO" sz="1600" dirty="0">
              <a:latin typeface="Calibri" pitchFamily="34" charset="0"/>
              <a:ea typeface="Calibri" pitchFamily="34" charset="0"/>
              <a:cs typeface="Times New Roman" pitchFamily="18" charset="0"/>
            </a:endParaRPr>
          </a:p>
          <a:p>
            <a:pPr marL="457200" algn="just">
              <a:tabLst>
                <a:tab pos="114300" algn="l"/>
              </a:tabLst>
            </a:pPr>
            <a:r>
              <a:rPr lang="ro-RO" altLang="ro-RO" sz="1400" dirty="0">
                <a:ea typeface="Calibri" pitchFamily="34" charset="0"/>
                <a:cs typeface="Times New Roman" pitchFamily="18" charset="0"/>
              </a:rPr>
              <a:t>În perioada 2010-2015 intensitatea energiei primare a scăzut: </a:t>
            </a:r>
            <a:endParaRPr lang="ro-RO" altLang="ro-RO" sz="1400" dirty="0">
              <a:latin typeface="Calibri" pitchFamily="34" charset="0"/>
              <a:ea typeface="Calibri" pitchFamily="34" charset="0"/>
              <a:cs typeface="Times New Roman" pitchFamily="18" charset="0"/>
            </a:endParaRPr>
          </a:p>
          <a:p>
            <a:pPr marL="457200" algn="just">
              <a:tabLst>
                <a:tab pos="114300" algn="l"/>
              </a:tabLst>
            </a:pPr>
            <a:r>
              <a:rPr lang="ro-RO" altLang="ro-RO" sz="1400" dirty="0">
                <a:ea typeface="Calibri" pitchFamily="34" charset="0"/>
                <a:cs typeface="Times New Roman" pitchFamily="18" charset="0"/>
              </a:rPr>
              <a:t> </a:t>
            </a:r>
            <a:endParaRPr lang="ro-RO" altLang="ro-RO" sz="1400" dirty="0">
              <a:latin typeface="Calibri" pitchFamily="34" charset="0"/>
              <a:ea typeface="Calibri" pitchFamily="34" charset="0"/>
              <a:cs typeface="Times New Roman" pitchFamily="18" charset="0"/>
            </a:endParaRPr>
          </a:p>
          <a:p>
            <a:pPr marL="457200" algn="just">
              <a:buFont typeface="Wingdings" pitchFamily="2" charset="2"/>
              <a:buChar char=""/>
              <a:tabLst>
                <a:tab pos="114300" algn="l"/>
              </a:tabLst>
            </a:pPr>
            <a:r>
              <a:rPr lang="ro-RO" altLang="ro-RO" sz="1400" dirty="0">
                <a:ea typeface="Calibri" pitchFamily="34" charset="0"/>
                <a:cs typeface="Times New Roman" pitchFamily="18" charset="0"/>
              </a:rPr>
              <a:t>cu 30,5 % daca se calculează în tep/1000 Euro sau în tep/1000 Euro PPC,</a:t>
            </a:r>
            <a:endParaRPr lang="ro-RO" altLang="ro-RO" sz="1400" dirty="0">
              <a:latin typeface="Calibri" pitchFamily="34" charset="0"/>
              <a:ea typeface="Calibri" pitchFamily="34" charset="0"/>
              <a:cs typeface="Times New Roman" pitchFamily="18" charset="0"/>
            </a:endParaRPr>
          </a:p>
          <a:p>
            <a:pPr marL="457200" algn="just">
              <a:tabLst>
                <a:tab pos="114300" algn="l"/>
              </a:tabLst>
            </a:pPr>
            <a:r>
              <a:rPr lang="ro-RO" altLang="ro-RO" sz="1400" dirty="0">
                <a:ea typeface="Calibri" pitchFamily="34" charset="0"/>
                <a:cs typeface="Times New Roman" pitchFamily="18" charset="0"/>
              </a:rPr>
              <a:t> </a:t>
            </a:r>
            <a:endParaRPr lang="ro-RO" altLang="ro-RO" sz="1400" dirty="0">
              <a:latin typeface="Calibri" pitchFamily="34" charset="0"/>
              <a:ea typeface="Calibri" pitchFamily="34" charset="0"/>
              <a:cs typeface="Times New Roman" pitchFamily="18" charset="0"/>
            </a:endParaRPr>
          </a:p>
          <a:p>
            <a:pPr marL="457200" algn="just">
              <a:buFont typeface="Wingdings" pitchFamily="2" charset="2"/>
              <a:buChar char=""/>
              <a:tabLst>
                <a:tab pos="114300" algn="l"/>
              </a:tabLst>
            </a:pPr>
            <a:r>
              <a:rPr lang="ro-RO" altLang="ro-RO" sz="1400" dirty="0">
                <a:ea typeface="Calibri" pitchFamily="34" charset="0"/>
                <a:cs typeface="Times New Roman" pitchFamily="18" charset="0"/>
              </a:rPr>
              <a:t>cu 22,1 % daca se calculează în tep/1000 Euro 2005 sau în tep/1000 Euro 2010 </a:t>
            </a:r>
            <a:endParaRPr lang="ro-RO" altLang="ro-RO" sz="1400" dirty="0">
              <a:latin typeface="Calibri" pitchFamily="34" charset="0"/>
              <a:ea typeface="Calibri" pitchFamily="34" charset="0"/>
              <a:cs typeface="Times New Roman" pitchFamily="18" charset="0"/>
            </a:endParaRPr>
          </a:p>
          <a:p>
            <a:pPr marL="457200" algn="just">
              <a:tabLst>
                <a:tab pos="114300" algn="l"/>
              </a:tabLst>
            </a:pPr>
            <a:r>
              <a:rPr lang="ro-RO" altLang="ro-RO" sz="1400" dirty="0">
                <a:ea typeface="Calibri" pitchFamily="34" charset="0"/>
                <a:cs typeface="Times New Roman" pitchFamily="18" charset="0"/>
              </a:rPr>
              <a:t> </a:t>
            </a:r>
            <a:endParaRPr lang="ro-RO" altLang="ro-RO" sz="1400" dirty="0">
              <a:latin typeface="Calibri" pitchFamily="34" charset="0"/>
              <a:ea typeface="Calibri" pitchFamily="34" charset="0"/>
              <a:cs typeface="Times New Roman" pitchFamily="18" charset="0"/>
            </a:endParaRPr>
          </a:p>
          <a:p>
            <a:pPr marL="457200" algn="just">
              <a:tabLst>
                <a:tab pos="114300" algn="l"/>
              </a:tabLst>
            </a:pPr>
            <a:r>
              <a:rPr lang="ro-RO" altLang="ro-RO" sz="1400" dirty="0">
                <a:ea typeface="Calibri" pitchFamily="34" charset="0"/>
                <a:cs typeface="Times New Roman" pitchFamily="18" charset="0"/>
              </a:rPr>
              <a:t>Această scădere este superioară valorii medii la nivel UE. Conform EUROSTAT, intensitatea energiei primare la nivel UE 28, calculata in tep/1000 Euro 2010, a scăzut cu 11,5% în intervalul de timp analizat. </a:t>
            </a:r>
            <a:endParaRPr lang="ro-RO" altLang="ro-RO" sz="1400" dirty="0">
              <a:latin typeface="Calibri" pitchFamily="34" charset="0"/>
              <a:ea typeface="Calibri" pitchFamily="34" charset="0"/>
              <a:cs typeface="Times New Roman" pitchFamily="18" charset="0"/>
            </a:endParaRPr>
          </a:p>
        </p:txBody>
      </p:sp>
      <p:sp>
        <p:nvSpPr>
          <p:cNvPr id="16390" name="Footer Placeholder 2"/>
          <p:cNvSpPr>
            <a:spLocks noGrp="1"/>
          </p:cNvSpPr>
          <p:nvPr>
            <p:ph type="ftr" sz="quarter" idx="11"/>
          </p:nvPr>
        </p:nvSpPr>
        <p:spPr bwMode="auto">
          <a:xfrm>
            <a:off x="609600" y="6408305"/>
            <a:ext cx="1333500" cy="365125"/>
          </a:xfrm>
          <a:noFill/>
          <a:ln>
            <a:miter lim="800000"/>
            <a:headEnd/>
            <a:tailEnd/>
          </a:ln>
        </p:spPr>
        <p:txBody>
          <a:bodyPr/>
          <a:lstStyle/>
          <a:p>
            <a:r>
              <a:rPr lang="en-US" dirty="0"/>
              <a:t>www.anre.ro</a:t>
            </a:r>
          </a:p>
        </p:txBody>
      </p:sp>
      <p:sp>
        <p:nvSpPr>
          <p:cNvPr id="16391" name="Slide Number Placeholder 3"/>
          <p:cNvSpPr>
            <a:spLocks noGrp="1"/>
          </p:cNvSpPr>
          <p:nvPr>
            <p:ph type="sldNum" sz="quarter" idx="12"/>
          </p:nvPr>
        </p:nvSpPr>
        <p:spPr bwMode="auto">
          <a:noFill/>
          <a:ln>
            <a:miter lim="800000"/>
            <a:headEnd/>
            <a:tailEnd/>
          </a:ln>
        </p:spPr>
        <p:txBody>
          <a:bodyPr/>
          <a:lstStyle/>
          <a:p>
            <a:fld id="{DCF68C23-185E-4870-A439-8579B8E4B32B}" type="slidenum">
              <a:rPr lang="ro-RO" altLang="ro-RO"/>
              <a:pPr/>
              <a:t>15</a:t>
            </a:fld>
            <a:endParaRPr lang="ro-RO" altLang="ro-R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887009" y="1295401"/>
            <a:ext cx="9503833" cy="369332"/>
          </a:xfrm>
          <a:prstGeom prst="rect">
            <a:avLst/>
          </a:prstGeom>
          <a:noFill/>
          <a:ln w="9525">
            <a:noFill/>
            <a:miter lim="800000"/>
            <a:headEnd/>
            <a:tailEnd/>
          </a:ln>
        </p:spPr>
        <p:txBody>
          <a:bodyPr>
            <a:spAutoFit/>
          </a:bodyPr>
          <a:lstStyle/>
          <a:p>
            <a:r>
              <a:rPr lang="ro-RO" altLang="ro-RO" b="1" i="1" dirty="0">
                <a:solidFill>
                  <a:srgbClr val="FF0000"/>
                </a:solidFill>
              </a:rPr>
              <a:t>LOCUL ROMÂNIEI ÎN EUROPA DIN PUNCT DE VEDERE AL EFICIENŢEI ENERGETICE </a:t>
            </a:r>
            <a:endParaRPr lang="ro-RO" altLang="ro-RO" i="1" dirty="0">
              <a:solidFill>
                <a:srgbClr val="FF0000"/>
              </a:solidFill>
            </a:endParaRPr>
          </a:p>
        </p:txBody>
      </p:sp>
      <p:pic>
        <p:nvPicPr>
          <p:cNvPr id="17412" name="Chart 1"/>
          <p:cNvPicPr>
            <a:picLocks noChangeArrowheads="1"/>
          </p:cNvPicPr>
          <p:nvPr/>
        </p:nvPicPr>
        <p:blipFill>
          <a:blip r:embed="rId2" cstate="print"/>
          <a:srcRect/>
          <a:stretch>
            <a:fillRect/>
          </a:stretch>
        </p:blipFill>
        <p:spPr bwMode="auto">
          <a:xfrm>
            <a:off x="1852084" y="1884363"/>
            <a:ext cx="9313333" cy="3097212"/>
          </a:xfrm>
          <a:prstGeom prst="rect">
            <a:avLst/>
          </a:prstGeom>
          <a:noFill/>
          <a:ln w="9525">
            <a:noFill/>
            <a:miter lim="800000"/>
            <a:headEnd/>
            <a:tailEnd/>
          </a:ln>
        </p:spPr>
      </p:pic>
      <p:sp>
        <p:nvSpPr>
          <p:cNvPr id="17413" name="Rectangle 1"/>
          <p:cNvSpPr>
            <a:spLocks noChangeArrowheads="1"/>
          </p:cNvSpPr>
          <p:nvPr/>
        </p:nvSpPr>
        <p:spPr bwMode="auto">
          <a:xfrm>
            <a:off x="719668" y="5073651"/>
            <a:ext cx="10824633" cy="1051057"/>
          </a:xfrm>
          <a:prstGeom prst="rect">
            <a:avLst/>
          </a:prstGeom>
          <a:noFill/>
          <a:ln w="9525">
            <a:noFill/>
            <a:miter lim="800000"/>
            <a:headEnd/>
            <a:tailEnd/>
          </a:ln>
        </p:spPr>
        <p:txBody>
          <a:bodyPr>
            <a:spAutoFit/>
          </a:bodyPr>
          <a:lstStyle/>
          <a:p>
            <a:pPr algn="just">
              <a:tabLst>
                <a:tab pos="630238" algn="l"/>
              </a:tabLst>
            </a:pPr>
            <a:r>
              <a:rPr lang="it-IT" altLang="ro-RO" sz="1400" b="1" dirty="0">
                <a:solidFill>
                  <a:srgbClr val="000000"/>
                </a:solidFill>
                <a:cs typeface="Calibri" pitchFamily="34" charset="0"/>
              </a:rPr>
              <a:t>Intensitatea energiei primare</a:t>
            </a:r>
            <a:r>
              <a:rPr lang="it-IT" altLang="ro-RO" sz="1400" dirty="0">
                <a:solidFill>
                  <a:srgbClr val="000000"/>
                </a:solidFill>
                <a:cs typeface="Calibri" pitchFamily="34" charset="0"/>
              </a:rPr>
              <a:t> este considerată indicatorul sintetic cel mai reprezentativ privind eficienţa de utilizare a energiei la nivel naţional.</a:t>
            </a:r>
            <a:endParaRPr lang="ro-RO" altLang="ro-RO" sz="1400" dirty="0">
              <a:solidFill>
                <a:srgbClr val="000000"/>
              </a:solidFill>
              <a:latin typeface="Times New Roman" pitchFamily="18" charset="0"/>
              <a:cs typeface="Calibri" pitchFamily="34" charset="0"/>
            </a:endParaRPr>
          </a:p>
          <a:p>
            <a:pPr algn="just">
              <a:lnSpc>
                <a:spcPct val="115000"/>
              </a:lnSpc>
              <a:tabLst>
                <a:tab pos="630238" algn="l"/>
              </a:tabLst>
            </a:pPr>
            <a:r>
              <a:rPr lang="ro-RO" altLang="ro-RO" sz="1400" dirty="0">
                <a:ea typeface="Calibri" pitchFamily="34" charset="0"/>
                <a:cs typeface="Times New Roman" pitchFamily="18" charset="0"/>
              </a:rPr>
              <a:t> </a:t>
            </a:r>
            <a:endParaRPr lang="ro-RO" altLang="ro-RO" sz="1400" dirty="0">
              <a:latin typeface="Calibri" pitchFamily="34" charset="0"/>
              <a:ea typeface="Calibri" pitchFamily="34" charset="0"/>
              <a:cs typeface="Times New Roman" pitchFamily="18" charset="0"/>
            </a:endParaRPr>
          </a:p>
          <a:p>
            <a:pPr algn="just">
              <a:lnSpc>
                <a:spcPct val="115000"/>
              </a:lnSpc>
              <a:tabLst>
                <a:tab pos="630238" algn="l"/>
              </a:tabLst>
            </a:pPr>
            <a:r>
              <a:rPr lang="ro-RO" altLang="ro-RO" sz="1400" dirty="0">
                <a:ea typeface="Calibri" pitchFamily="34" charset="0"/>
                <a:cs typeface="Times New Roman" pitchFamily="18" charset="0"/>
              </a:rPr>
              <a:t>Valoarea acestui indicator depinde de modul de calcul si exprimare al PIB-ului și afectează comparațiile care se fac cu situația existentă pe plan internațional.</a:t>
            </a:r>
            <a:endParaRPr lang="ro-RO" altLang="ro-RO" sz="1400" dirty="0">
              <a:latin typeface="Calibri" pitchFamily="34" charset="0"/>
              <a:ea typeface="Calibri" pitchFamily="34" charset="0"/>
              <a:cs typeface="Times New Roman" pitchFamily="18" charset="0"/>
            </a:endParaRPr>
          </a:p>
        </p:txBody>
      </p:sp>
      <p:sp>
        <p:nvSpPr>
          <p:cNvPr id="17415" name="Footer Placeholder 2"/>
          <p:cNvSpPr>
            <a:spLocks noGrp="1"/>
          </p:cNvSpPr>
          <p:nvPr>
            <p:ph type="ftr" sz="quarter" idx="11"/>
          </p:nvPr>
        </p:nvSpPr>
        <p:spPr bwMode="auto">
          <a:xfrm>
            <a:off x="765464" y="6397913"/>
            <a:ext cx="1354281" cy="365125"/>
          </a:xfrm>
          <a:noFill/>
          <a:ln>
            <a:miter lim="800000"/>
            <a:headEnd/>
            <a:tailEnd/>
          </a:ln>
        </p:spPr>
        <p:txBody>
          <a:bodyPr/>
          <a:lstStyle/>
          <a:p>
            <a:r>
              <a:rPr lang="en-US" dirty="0"/>
              <a:t>www.anre.ro</a:t>
            </a:r>
          </a:p>
        </p:txBody>
      </p:sp>
      <p:sp>
        <p:nvSpPr>
          <p:cNvPr id="17416" name="Slide Number Placeholder 3"/>
          <p:cNvSpPr>
            <a:spLocks noGrp="1"/>
          </p:cNvSpPr>
          <p:nvPr>
            <p:ph type="sldNum" sz="quarter" idx="12"/>
          </p:nvPr>
        </p:nvSpPr>
        <p:spPr bwMode="auto">
          <a:noFill/>
          <a:ln>
            <a:miter lim="800000"/>
            <a:headEnd/>
            <a:tailEnd/>
          </a:ln>
        </p:spPr>
        <p:txBody>
          <a:bodyPr/>
          <a:lstStyle/>
          <a:p>
            <a:fld id="{E194F5D4-0EFB-47E4-A729-B9F19BF6D514}" type="slidenum">
              <a:rPr lang="ro-RO" altLang="ro-RO"/>
              <a:pPr/>
              <a:t>16</a:t>
            </a:fld>
            <a:endParaRPr lang="ro-RO" altLang="ro-R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p:cNvSpPr txBox="1">
            <a:spLocks noChangeArrowheads="1"/>
          </p:cNvSpPr>
          <p:nvPr/>
        </p:nvSpPr>
        <p:spPr bwMode="auto">
          <a:xfrm>
            <a:off x="2226733" y="2662238"/>
            <a:ext cx="7831667" cy="754062"/>
          </a:xfrm>
          <a:prstGeom prst="rect">
            <a:avLst/>
          </a:prstGeom>
          <a:noFill/>
          <a:ln w="9525">
            <a:noFill/>
            <a:miter lim="800000"/>
            <a:headEnd/>
            <a:tailEnd/>
          </a:ln>
        </p:spPr>
        <p:txBody>
          <a:bodyPr lIns="0" tIns="0" rIns="0" bIns="0"/>
          <a:lstStyle/>
          <a:p>
            <a:pPr marL="9525"/>
            <a:endParaRPr lang="ro-RO" altLang="ro-RO" sz="2400">
              <a:solidFill>
                <a:srgbClr val="000000"/>
              </a:solidFill>
              <a:cs typeface="Arial" charset="0"/>
            </a:endParaRPr>
          </a:p>
        </p:txBody>
      </p:sp>
      <p:sp>
        <p:nvSpPr>
          <p:cNvPr id="18435" name="object 12"/>
          <p:cNvSpPr txBox="1">
            <a:spLocks noChangeArrowheads="1"/>
          </p:cNvSpPr>
          <p:nvPr/>
        </p:nvSpPr>
        <p:spPr bwMode="auto">
          <a:xfrm>
            <a:off x="2092326" y="1401764"/>
            <a:ext cx="8089900" cy="255587"/>
          </a:xfrm>
          <a:prstGeom prst="rect">
            <a:avLst/>
          </a:prstGeom>
          <a:noFill/>
          <a:ln w="9525">
            <a:noFill/>
            <a:miter lim="800000"/>
            <a:headEnd/>
            <a:tailEnd/>
          </a:ln>
        </p:spPr>
        <p:txBody>
          <a:bodyPr lIns="0" tIns="0" rIns="0" bIns="0"/>
          <a:lstStyle/>
          <a:p>
            <a:pPr algn="ctr"/>
            <a:r>
              <a:rPr lang="ro-RO" altLang="ro-RO" b="1" i="1" dirty="0">
                <a:solidFill>
                  <a:srgbClr val="FF0000"/>
                </a:solidFill>
              </a:rPr>
              <a:t>Legislația de eficiență energetică</a:t>
            </a:r>
          </a:p>
        </p:txBody>
      </p:sp>
      <p:sp>
        <p:nvSpPr>
          <p:cNvPr id="18436" name="object 14"/>
          <p:cNvSpPr txBox="1">
            <a:spLocks noChangeArrowheads="1"/>
          </p:cNvSpPr>
          <p:nvPr/>
        </p:nvSpPr>
        <p:spPr bwMode="auto">
          <a:xfrm>
            <a:off x="3566584" y="4046539"/>
            <a:ext cx="5154083" cy="1354137"/>
          </a:xfrm>
          <a:prstGeom prst="rect">
            <a:avLst/>
          </a:prstGeom>
          <a:noFill/>
          <a:ln w="9525">
            <a:noFill/>
            <a:miter lim="800000"/>
            <a:headEnd/>
            <a:tailEnd/>
          </a:ln>
        </p:spPr>
        <p:txBody>
          <a:bodyPr lIns="0" tIns="0" rIns="0" bIns="0"/>
          <a:lstStyle/>
          <a:p>
            <a:pPr algn="ctr">
              <a:spcBef>
                <a:spcPts val="175"/>
              </a:spcBef>
            </a:pPr>
            <a:endParaRPr lang="ro-RO" altLang="ro-RO" sz="1500">
              <a:solidFill>
                <a:srgbClr val="000000"/>
              </a:solidFill>
              <a:latin typeface="Arial Narrow" pitchFamily="34" charset="0"/>
              <a:ea typeface="Arial Narrow" pitchFamily="34" charset="0"/>
              <a:cs typeface="Arial Narrow" pitchFamily="34" charset="0"/>
            </a:endParaRPr>
          </a:p>
        </p:txBody>
      </p:sp>
      <p:sp>
        <p:nvSpPr>
          <p:cNvPr id="18437" name="Rectangle 14"/>
          <p:cNvSpPr>
            <a:spLocks noChangeArrowheads="1"/>
          </p:cNvSpPr>
          <p:nvPr/>
        </p:nvSpPr>
        <p:spPr bwMode="auto">
          <a:xfrm>
            <a:off x="393701" y="2052638"/>
            <a:ext cx="11425767" cy="4095480"/>
          </a:xfrm>
          <a:prstGeom prst="rect">
            <a:avLst/>
          </a:prstGeom>
          <a:noFill/>
          <a:ln w="9525">
            <a:noFill/>
            <a:miter lim="800000"/>
            <a:headEnd/>
            <a:tailEnd/>
          </a:ln>
        </p:spPr>
        <p:txBody>
          <a:bodyPr>
            <a:spAutoFit/>
          </a:bodyPr>
          <a:lstStyle/>
          <a:p>
            <a:pPr marL="171450" indent="-171450" algn="just" defTabSz="685800">
              <a:lnSpc>
                <a:spcPct val="90000"/>
              </a:lnSpc>
              <a:spcBef>
                <a:spcPts val="750"/>
              </a:spcBef>
              <a:buFont typeface="Arial" charset="0"/>
              <a:buChar char="•"/>
            </a:pPr>
            <a:r>
              <a:rPr lang="ro-RO" b="1" dirty="0" smtClean="0">
                <a:solidFill>
                  <a:srgbClr val="FF0000"/>
                </a:solidFill>
              </a:rPr>
              <a:t>Ordin ANRE nr. 53/2017 </a:t>
            </a:r>
            <a:r>
              <a:rPr lang="ro-RO" dirty="0" smtClean="0"/>
              <a:t>privind aprobarea Regulamentului pentru autorizarea persoanelor juridice care </a:t>
            </a:r>
            <a:r>
              <a:rPr lang="ro-RO" dirty="0" err="1" smtClean="0"/>
              <a:t>desfasoara</a:t>
            </a:r>
            <a:r>
              <a:rPr lang="ro-RO" dirty="0" smtClean="0"/>
              <a:t> </a:t>
            </a:r>
            <a:r>
              <a:rPr lang="ro-RO" dirty="0" err="1" smtClean="0"/>
              <a:t>activitati</a:t>
            </a:r>
            <a:r>
              <a:rPr lang="ro-RO" dirty="0" smtClean="0"/>
              <a:t> de montare si exploatare a sistemelor de repartizare a costurilor pentru încălzire si apa calda de consum in imobilele de tip condominiu</a:t>
            </a:r>
          </a:p>
          <a:p>
            <a:pPr marL="171450" indent="-171450" algn="just" defTabSz="685800">
              <a:lnSpc>
                <a:spcPct val="90000"/>
              </a:lnSpc>
              <a:spcBef>
                <a:spcPts val="750"/>
              </a:spcBef>
              <a:buFont typeface="Arial" charset="0"/>
              <a:buChar char="•"/>
            </a:pPr>
            <a:r>
              <a:rPr lang="ro-RO" b="1" dirty="0" smtClean="0">
                <a:solidFill>
                  <a:srgbClr val="FF0000"/>
                </a:solidFill>
              </a:rPr>
              <a:t>Decizia ANRE nr. 1.111/2017 </a:t>
            </a:r>
            <a:r>
              <a:rPr lang="ro-RO" dirty="0" smtClean="0"/>
              <a:t>privind  modificarea </a:t>
            </a:r>
            <a:r>
              <a:rPr lang="ro-RO" dirty="0" err="1" smtClean="0"/>
              <a:t>şi</a:t>
            </a:r>
            <a:r>
              <a:rPr lang="ro-RO" dirty="0" smtClean="0"/>
              <a:t> completarea Deciziei nr. 2.794/2014 privind aprobarea Regulamentului pentru atestarea managerilor energetici </a:t>
            </a:r>
            <a:r>
              <a:rPr lang="ro-RO" dirty="0" err="1" smtClean="0"/>
              <a:t>şi</a:t>
            </a:r>
            <a:r>
              <a:rPr lang="ro-RO" dirty="0" smtClean="0"/>
              <a:t> </a:t>
            </a:r>
            <a:r>
              <a:rPr lang="ro-RO" dirty="0" err="1" smtClean="0"/>
              <a:t>agreerea</a:t>
            </a:r>
            <a:r>
              <a:rPr lang="ro-RO" dirty="0" smtClean="0"/>
              <a:t> </a:t>
            </a:r>
            <a:r>
              <a:rPr lang="ro-RO" dirty="0" err="1" smtClean="0"/>
              <a:t>societăţilor</a:t>
            </a:r>
            <a:r>
              <a:rPr lang="ro-RO" dirty="0" smtClean="0"/>
              <a:t> prestatoare de servicii energetice </a:t>
            </a:r>
            <a:r>
              <a:rPr lang="ro-RO" dirty="0" err="1" smtClean="0"/>
              <a:t>şi</a:t>
            </a:r>
            <a:r>
              <a:rPr lang="ro-RO" dirty="0" smtClean="0"/>
              <a:t> a Regulamentului pentru autorizarea auditorilor energetici din industrie </a:t>
            </a:r>
          </a:p>
          <a:p>
            <a:pPr marL="171450" indent="-171450" algn="just" defTabSz="685800">
              <a:lnSpc>
                <a:spcPct val="90000"/>
              </a:lnSpc>
              <a:spcBef>
                <a:spcPts val="750"/>
              </a:spcBef>
              <a:buFont typeface="Arial" charset="0"/>
              <a:buChar char="•"/>
            </a:pPr>
            <a:r>
              <a:rPr lang="ro-RO" b="1" dirty="0" smtClean="0">
                <a:solidFill>
                  <a:srgbClr val="FF0000"/>
                </a:solidFill>
              </a:rPr>
              <a:t>Decizie ANRE nr. 860/2017</a:t>
            </a:r>
            <a:r>
              <a:rPr lang="ro-RO" b="1" dirty="0" smtClean="0"/>
              <a:t> </a:t>
            </a:r>
            <a:r>
              <a:rPr lang="ro-RO" dirty="0" smtClean="0"/>
              <a:t>privind aprobarea machetelor pentru Declarația de consum total anual de energie </a:t>
            </a:r>
            <a:r>
              <a:rPr lang="ro-RO" dirty="0" err="1" smtClean="0"/>
              <a:t>şi</a:t>
            </a:r>
            <a:r>
              <a:rPr lang="ro-RO" dirty="0" smtClean="0"/>
              <a:t> pentru Chestionarul de analiză energetică a consumatorului de energie</a:t>
            </a:r>
          </a:p>
          <a:p>
            <a:pPr marL="171450" indent="-171450" algn="just" defTabSz="685800" eaLnBrk="1" hangingPunct="1">
              <a:lnSpc>
                <a:spcPct val="90000"/>
              </a:lnSpc>
              <a:spcBef>
                <a:spcPts val="750"/>
              </a:spcBef>
              <a:buFont typeface="Arial" charset="0"/>
              <a:buChar char="•"/>
            </a:pPr>
            <a:r>
              <a:rPr lang="ro-RO" altLang="ro-RO" b="1" dirty="0" smtClean="0">
                <a:solidFill>
                  <a:srgbClr val="FF0000"/>
                </a:solidFill>
              </a:rPr>
              <a:t>Legea nr. 160/2016 </a:t>
            </a:r>
            <a:r>
              <a:rPr lang="ro-RO" altLang="ro-RO" dirty="0" smtClean="0">
                <a:ea typeface="Calibri" pitchFamily="34" charset="0"/>
                <a:cs typeface="Times New Roman" pitchFamily="18" charset="0"/>
              </a:rPr>
              <a:t>pentru modificarea si completarea Legii nr. 121/2014  privind eficienta energetică ; </a:t>
            </a:r>
          </a:p>
          <a:p>
            <a:pPr marL="171450" indent="-171450" algn="just" defTabSz="685800" eaLnBrk="1" hangingPunct="1">
              <a:lnSpc>
                <a:spcPct val="90000"/>
              </a:lnSpc>
              <a:spcBef>
                <a:spcPts val="750"/>
              </a:spcBef>
              <a:buFont typeface="Arial" charset="0"/>
              <a:buChar char="•"/>
            </a:pPr>
            <a:r>
              <a:rPr lang="ro-RO" altLang="ro-RO" b="1" dirty="0" smtClean="0">
                <a:solidFill>
                  <a:srgbClr val="FF0000"/>
                </a:solidFill>
                <a:ea typeface="Calibri" pitchFamily="34" charset="0"/>
                <a:cs typeface="Times New Roman" pitchFamily="18" charset="0"/>
              </a:rPr>
              <a:t>Decizia ANRE nr.1033/2016 </a:t>
            </a:r>
            <a:r>
              <a:rPr lang="ro-RO" altLang="ro-RO" dirty="0" smtClean="0">
                <a:cs typeface="Calibri" pitchFamily="34" charset="0"/>
              </a:rPr>
              <a:t>au fost aprobate clauzele minime care trebuie introduse în contractele de  prestări servicii de management energetic pentru operatorii economici </a:t>
            </a:r>
            <a:r>
              <a:rPr lang="ro-RO" altLang="ro-RO" dirty="0" err="1" smtClean="0">
                <a:cs typeface="Calibri" pitchFamily="34" charset="0"/>
              </a:rPr>
              <a:t>şi</a:t>
            </a:r>
            <a:r>
              <a:rPr lang="ro-RO" altLang="ro-RO" dirty="0" smtClean="0">
                <a:cs typeface="Calibri" pitchFamily="34" charset="0"/>
              </a:rPr>
              <a:t> în contractele de  prestări servicii de management energetic pentru autoritățile administrației publice locale aplicabile </a:t>
            </a:r>
            <a:r>
              <a:rPr lang="ro-RO" altLang="ro-RO" dirty="0" err="1" smtClean="0">
                <a:cs typeface="Calibri" pitchFamily="34" charset="0"/>
              </a:rPr>
              <a:t>societăţilor</a:t>
            </a:r>
            <a:r>
              <a:rPr lang="ro-RO" altLang="ro-RO" dirty="0" smtClean="0">
                <a:cs typeface="Calibri" pitchFamily="34" charset="0"/>
              </a:rPr>
              <a:t> prestatoare de servicii energetice </a:t>
            </a:r>
            <a:r>
              <a:rPr lang="ro-RO" altLang="ro-RO" dirty="0" err="1" smtClean="0">
                <a:cs typeface="Calibri" pitchFamily="34" charset="0"/>
              </a:rPr>
              <a:t>şi</a:t>
            </a:r>
            <a:r>
              <a:rPr lang="ro-RO" altLang="ro-RO" dirty="0" smtClean="0">
                <a:cs typeface="Calibri" pitchFamily="34" charset="0"/>
              </a:rPr>
              <a:t> persoanelor fizice autorizate</a:t>
            </a:r>
            <a:endParaRPr lang="ro-RO" altLang="ro-RO" dirty="0" smtClean="0"/>
          </a:p>
          <a:p>
            <a:pPr marL="171450" indent="-171450" algn="just" defTabSz="685800" eaLnBrk="1" hangingPunct="1">
              <a:lnSpc>
                <a:spcPct val="90000"/>
              </a:lnSpc>
              <a:spcBef>
                <a:spcPts val="750"/>
              </a:spcBef>
              <a:buFont typeface="Arial" charset="0"/>
              <a:buChar char="•"/>
            </a:pPr>
            <a:r>
              <a:rPr lang="ro-RO" altLang="ro-RO" b="1" dirty="0" smtClean="0">
                <a:solidFill>
                  <a:srgbClr val="FF0000"/>
                </a:solidFill>
              </a:rPr>
              <a:t>Hotărârea Guvernului nr. 122/2015</a:t>
            </a:r>
            <a:r>
              <a:rPr lang="ro-RO" altLang="ro-RO" dirty="0" smtClean="0">
                <a:solidFill>
                  <a:srgbClr val="FF0000"/>
                </a:solidFill>
              </a:rPr>
              <a:t> </a:t>
            </a:r>
            <a:r>
              <a:rPr lang="ro-RO" altLang="ro-RO" dirty="0" smtClean="0">
                <a:cs typeface="Calibri" pitchFamily="34" charset="0"/>
              </a:rPr>
              <a:t>pentru aprobarea Planului național de acțiune în domeniul eficienţei energetice;</a:t>
            </a:r>
            <a:endParaRPr lang="ro-RO" altLang="ro-RO" dirty="0">
              <a:cs typeface="Calibri" pitchFamily="34" charset="0"/>
            </a:endParaRPr>
          </a:p>
        </p:txBody>
      </p:sp>
      <p:sp>
        <p:nvSpPr>
          <p:cNvPr id="18440" name="Footer Placeholder 2"/>
          <p:cNvSpPr>
            <a:spLocks noGrp="1"/>
          </p:cNvSpPr>
          <p:nvPr>
            <p:ph type="ftr" sz="quarter" idx="11"/>
          </p:nvPr>
        </p:nvSpPr>
        <p:spPr bwMode="auto">
          <a:xfrm>
            <a:off x="685799" y="6325178"/>
            <a:ext cx="1288473" cy="365125"/>
          </a:xfrm>
          <a:noFill/>
          <a:ln>
            <a:miter lim="800000"/>
            <a:headEnd/>
            <a:tailEnd/>
          </a:ln>
        </p:spPr>
        <p:txBody>
          <a:bodyPr/>
          <a:lstStyle/>
          <a:p>
            <a:r>
              <a:rPr lang="en-US" dirty="0"/>
              <a:t>www.anre.ro</a:t>
            </a:r>
          </a:p>
        </p:txBody>
      </p:sp>
      <p:sp>
        <p:nvSpPr>
          <p:cNvPr id="18441" name="Slide Number Placeholder 3"/>
          <p:cNvSpPr>
            <a:spLocks noGrp="1"/>
          </p:cNvSpPr>
          <p:nvPr>
            <p:ph type="sldNum" sz="quarter" idx="12"/>
          </p:nvPr>
        </p:nvSpPr>
        <p:spPr bwMode="auto">
          <a:noFill/>
          <a:ln>
            <a:miter lim="800000"/>
            <a:headEnd/>
            <a:tailEnd/>
          </a:ln>
        </p:spPr>
        <p:txBody>
          <a:bodyPr/>
          <a:lstStyle/>
          <a:p>
            <a:fld id="{6ACC6D97-74B4-4413-A59D-F7818B91D947}" type="slidenum">
              <a:rPr lang="ro-RO" altLang="ro-RO"/>
              <a:pPr/>
              <a:t>17</a:t>
            </a:fld>
            <a:endParaRPr lang="ro-RO" altLang="ro-R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534" y="1846566"/>
            <a:ext cx="8424862" cy="3927475"/>
          </a:xfrm>
          <a:prstGeom prst="rect">
            <a:avLst/>
          </a:prstGeom>
        </p:spPr>
        <p:txBody>
          <a:bodyPr>
            <a:spAutoFit/>
          </a:bodyPr>
          <a:lstStyle/>
          <a:p>
            <a:pPr algn="just">
              <a:lnSpc>
                <a:spcPct val="107000"/>
              </a:lnSpc>
              <a:spcAft>
                <a:spcPts val="800"/>
              </a:spcAft>
              <a:defRPr/>
            </a:pPr>
            <a:r>
              <a:rPr lang="ro-RO" sz="1600" dirty="0">
                <a:ea typeface="Calibri" panose="020F0502020204030204" pitchFamily="34" charset="0"/>
                <a:cs typeface="Arial" panose="020B0604020202020204" pitchFamily="34" charset="0"/>
              </a:rPr>
              <a:t>ANRE este autoritate națională competenta pentru supravegherea pieței pentru prevederile următoarelor  regulamente europene de proiectare ecologica, prin nominalizarea de către Ministerul Economiei (autoritatea naționala competenta pentru aplicarea dispozițiilor regulamentelor Comisiei europene) prin următoarele Hotărâri de Guvern:</a:t>
            </a:r>
          </a:p>
          <a:p>
            <a:pPr algn="just">
              <a:lnSpc>
                <a:spcPct val="107000"/>
              </a:lnSpc>
              <a:spcAft>
                <a:spcPts val="800"/>
              </a:spcAft>
              <a:defRPr/>
            </a:pPr>
            <a:endParaRPr lang="ro-RO" sz="1600"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Symbol" panose="05050102010706020507" pitchFamily="18" charset="2"/>
              <a:buChar char=""/>
              <a:defRPr/>
            </a:pPr>
            <a:r>
              <a:rPr lang="ro-RO" sz="1600" dirty="0">
                <a:ea typeface="Calibri" panose="020F0502020204030204" pitchFamily="34" charset="0"/>
                <a:cs typeface="Arial" panose="020B0604020202020204" pitchFamily="34" charset="0"/>
              </a:rPr>
              <a:t>HG nr. 580 / 2011 pentru stabilirea cerințelor in materie de </a:t>
            </a:r>
            <a:r>
              <a:rPr lang="ro-RO" sz="1600" b="1" dirty="0">
                <a:ea typeface="Calibri" panose="020F0502020204030204" pitchFamily="34" charset="0"/>
                <a:cs typeface="Arial" panose="020B0604020202020204" pitchFamily="34" charset="0"/>
              </a:rPr>
              <a:t>proiectare ecologica</a:t>
            </a:r>
            <a:r>
              <a:rPr lang="ro-RO" sz="1600" dirty="0">
                <a:ea typeface="Calibri" panose="020F0502020204030204" pitchFamily="34" charset="0"/>
                <a:cs typeface="Arial" panose="020B0604020202020204" pitchFamily="34" charset="0"/>
              </a:rPr>
              <a:t> pentru motoare electrice (R nr. 640/2009) si pentru pompele de circulație fără etanșare independente si integrate in produse (R nr. 641/2009);</a:t>
            </a:r>
          </a:p>
          <a:p>
            <a:pPr algn="just">
              <a:lnSpc>
                <a:spcPct val="107000"/>
              </a:lnSpc>
              <a:spcAft>
                <a:spcPts val="800"/>
              </a:spcAft>
              <a:defRPr/>
            </a:pPr>
            <a:endParaRPr lang="ro-RO" sz="1600"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Symbol" panose="05050102010706020507" pitchFamily="18" charset="2"/>
              <a:buChar char=""/>
              <a:defRPr/>
            </a:pPr>
            <a:r>
              <a:rPr lang="ro-RO" sz="1600" dirty="0">
                <a:ea typeface="Calibri" panose="020F0502020204030204" pitchFamily="34" charset="0"/>
                <a:cs typeface="Arial" panose="020B0604020202020204" pitchFamily="34" charset="0"/>
              </a:rPr>
              <a:t>HG nr. 1090 / 2013 pentru stabilirea cerințelor in materie de </a:t>
            </a:r>
            <a:r>
              <a:rPr lang="ro-RO" sz="1600" b="1" dirty="0">
                <a:ea typeface="Calibri" panose="020F0502020204030204" pitchFamily="34" charset="0"/>
                <a:cs typeface="Arial" panose="020B0604020202020204" pitchFamily="34" charset="0"/>
              </a:rPr>
              <a:t>proiectare ecologica</a:t>
            </a:r>
            <a:r>
              <a:rPr lang="ro-RO" sz="1600" dirty="0">
                <a:ea typeface="Calibri" panose="020F0502020204030204" pitchFamily="34" charset="0"/>
                <a:cs typeface="Arial" panose="020B0604020202020204" pitchFamily="34" charset="0"/>
              </a:rPr>
              <a:t> pentru ventilatoarele acționate de motoare cu o putere la intrare intre 125 W si 500 kW (R nr. 327/2011), pentru aparatele de climatizare si ventilatoare de confort (R nr. 206/2012) si pentru pompele de apa (R nr. 547/2012)</a:t>
            </a:r>
          </a:p>
        </p:txBody>
      </p:sp>
      <p:sp>
        <p:nvSpPr>
          <p:cNvPr id="3" name="TextBox 3"/>
          <p:cNvSpPr txBox="1">
            <a:spLocks noChangeArrowheads="1"/>
          </p:cNvSpPr>
          <p:nvPr/>
        </p:nvSpPr>
        <p:spPr bwMode="auto">
          <a:xfrm>
            <a:off x="2484475" y="1197760"/>
            <a:ext cx="39544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o-RO" sz="1800" b="1" dirty="0" err="1">
                <a:solidFill>
                  <a:srgbClr val="FF0000"/>
                </a:solidFill>
                <a:latin typeface="Arial" panose="020B0604020202020204" pitchFamily="34" charset="0"/>
              </a:rPr>
              <a:t>Reglementari</a:t>
            </a:r>
            <a:r>
              <a:rPr lang="en-US" altLang="ro-RO" sz="1800" b="1" dirty="0">
                <a:solidFill>
                  <a:srgbClr val="FF0000"/>
                </a:solidFill>
                <a:latin typeface="Arial" panose="020B0604020202020204" pitchFamily="34" charset="0"/>
              </a:rPr>
              <a:t> </a:t>
            </a:r>
            <a:r>
              <a:rPr lang="en-US" altLang="ro-RO" sz="1800" b="1" dirty="0" err="1">
                <a:solidFill>
                  <a:srgbClr val="FF0000"/>
                </a:solidFill>
                <a:latin typeface="Arial" panose="020B0604020202020204" pitchFamily="34" charset="0"/>
              </a:rPr>
              <a:t>proiectare</a:t>
            </a:r>
            <a:r>
              <a:rPr lang="en-US" altLang="ro-RO" sz="1800" b="1" dirty="0">
                <a:solidFill>
                  <a:srgbClr val="FF0000"/>
                </a:solidFill>
                <a:latin typeface="Arial" panose="020B0604020202020204" pitchFamily="34" charset="0"/>
              </a:rPr>
              <a:t> </a:t>
            </a:r>
            <a:r>
              <a:rPr lang="en-US" altLang="ro-RO" sz="1800" b="1" dirty="0" err="1">
                <a:solidFill>
                  <a:srgbClr val="FF0000"/>
                </a:solidFill>
                <a:latin typeface="Arial" panose="020B0604020202020204" pitchFamily="34" charset="0"/>
              </a:rPr>
              <a:t>ecologica</a:t>
            </a:r>
            <a:endParaRPr lang="ro-RO" altLang="ro-RO" sz="1800" b="1" dirty="0">
              <a:solidFill>
                <a:srgbClr val="FF0000"/>
              </a:solidFill>
              <a:latin typeface="Arial" panose="020B0604020202020204" pitchFamily="34" charset="0"/>
            </a:endParaRPr>
          </a:p>
        </p:txBody>
      </p:sp>
    </p:spTree>
    <p:extLst>
      <p:ext uri="{BB962C8B-B14F-4D97-AF65-F5344CB8AC3E}">
        <p14:creationId xmlns="" xmlns:p14="http://schemas.microsoft.com/office/powerpoint/2010/main" val="407951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678518" y="2276475"/>
            <a:ext cx="7988300" cy="592138"/>
          </a:xfrm>
          <a:prstGeom prst="rect">
            <a:avLst/>
          </a:prstGeom>
          <a:noFill/>
          <a:ln w="9525">
            <a:noFill/>
            <a:miter lim="800000"/>
            <a:headEnd/>
            <a:tailEnd/>
          </a:ln>
        </p:spPr>
        <p:txBody>
          <a:bodyPr anchor="b"/>
          <a:lstStyle/>
          <a:p>
            <a:pPr algn="ctr" eaLnBrk="1" hangingPunct="1"/>
            <a:endParaRPr lang="en-US" altLang="en-US" b="1">
              <a:solidFill>
                <a:srgbClr val="000000"/>
              </a:solidFill>
            </a:endParaRPr>
          </a:p>
        </p:txBody>
      </p:sp>
      <p:sp>
        <p:nvSpPr>
          <p:cNvPr id="20485" name="Rectangle 10"/>
          <p:cNvSpPr>
            <a:spLocks noChangeArrowheads="1"/>
          </p:cNvSpPr>
          <p:nvPr/>
        </p:nvSpPr>
        <p:spPr bwMode="auto">
          <a:xfrm>
            <a:off x="840317" y="1338264"/>
            <a:ext cx="10287000" cy="646331"/>
          </a:xfrm>
          <a:prstGeom prst="rect">
            <a:avLst/>
          </a:prstGeom>
          <a:noFill/>
          <a:ln w="9525">
            <a:noFill/>
            <a:miter lim="800000"/>
            <a:headEnd/>
            <a:tailEnd/>
          </a:ln>
        </p:spPr>
        <p:txBody>
          <a:bodyPr>
            <a:spAutoFit/>
          </a:bodyPr>
          <a:lstStyle/>
          <a:p>
            <a:pPr algn="ctr"/>
            <a:r>
              <a:rPr lang="ro-RO" altLang="ro-RO" b="1" i="1" dirty="0">
                <a:solidFill>
                  <a:srgbClr val="FF0000"/>
                </a:solidFill>
              </a:rPr>
              <a:t>Noutăți aduse prin  Legea nr.160/2016  de modificare si completare a Legii 121/2014 privind eficiența energetică</a:t>
            </a:r>
          </a:p>
        </p:txBody>
      </p:sp>
      <p:pic>
        <p:nvPicPr>
          <p:cNvPr id="20487" name="Picture 1"/>
          <p:cNvPicPr>
            <a:picLocks noChangeAspect="1"/>
          </p:cNvPicPr>
          <p:nvPr/>
        </p:nvPicPr>
        <p:blipFill>
          <a:blip r:embed="rId3" cstate="print"/>
          <a:srcRect/>
          <a:stretch>
            <a:fillRect/>
          </a:stretch>
        </p:blipFill>
        <p:spPr bwMode="auto">
          <a:xfrm>
            <a:off x="9974084" y="5267325"/>
            <a:ext cx="1535291" cy="863601"/>
          </a:xfrm>
          <a:prstGeom prst="rect">
            <a:avLst/>
          </a:prstGeom>
          <a:noFill/>
          <a:ln w="9525">
            <a:noFill/>
            <a:miter lim="800000"/>
            <a:headEnd/>
            <a:tailEnd/>
          </a:ln>
        </p:spPr>
      </p:pic>
      <p:sp>
        <p:nvSpPr>
          <p:cNvPr id="20489" name="Footer Placeholder 2"/>
          <p:cNvSpPr>
            <a:spLocks noGrp="1"/>
          </p:cNvSpPr>
          <p:nvPr>
            <p:ph type="ftr" sz="quarter" idx="11"/>
          </p:nvPr>
        </p:nvSpPr>
        <p:spPr bwMode="auto">
          <a:xfrm>
            <a:off x="713509" y="6377132"/>
            <a:ext cx="1458191" cy="365125"/>
          </a:xfrm>
          <a:noFill/>
          <a:ln>
            <a:miter lim="800000"/>
            <a:headEnd/>
            <a:tailEnd/>
          </a:ln>
        </p:spPr>
        <p:txBody>
          <a:bodyPr/>
          <a:lstStyle/>
          <a:p>
            <a:r>
              <a:rPr lang="en-US" dirty="0"/>
              <a:t>www.anre.ro</a:t>
            </a:r>
          </a:p>
        </p:txBody>
      </p:sp>
      <p:sp>
        <p:nvSpPr>
          <p:cNvPr id="20490" name="Slide Number Placeholder 3"/>
          <p:cNvSpPr>
            <a:spLocks noGrp="1"/>
          </p:cNvSpPr>
          <p:nvPr>
            <p:ph type="sldNum" sz="quarter" idx="12"/>
          </p:nvPr>
        </p:nvSpPr>
        <p:spPr bwMode="auto">
          <a:noFill/>
          <a:ln>
            <a:miter lim="800000"/>
            <a:headEnd/>
            <a:tailEnd/>
          </a:ln>
        </p:spPr>
        <p:txBody>
          <a:bodyPr/>
          <a:lstStyle/>
          <a:p>
            <a:fld id="{0A1B0EB1-1367-400F-AFA8-551E81815BDA}" type="slidenum">
              <a:rPr lang="ro-RO" altLang="ro-RO"/>
              <a:pPr/>
              <a:t>19</a:t>
            </a:fld>
            <a:endParaRPr lang="ro-RO" altLang="ro-RO"/>
          </a:p>
        </p:txBody>
      </p:sp>
      <p:sp>
        <p:nvSpPr>
          <p:cNvPr id="9" name="Rectangle 8"/>
          <p:cNvSpPr/>
          <p:nvPr/>
        </p:nvSpPr>
        <p:spPr>
          <a:xfrm>
            <a:off x="1219200" y="2458641"/>
            <a:ext cx="9067800" cy="2585323"/>
          </a:xfrm>
          <a:prstGeom prst="rect">
            <a:avLst/>
          </a:prstGeom>
        </p:spPr>
        <p:txBody>
          <a:bodyPr wrap="square">
            <a:spAutoFit/>
          </a:bodyPr>
          <a:lstStyle/>
          <a:p>
            <a:pPr lvl="0" fontAlgn="base">
              <a:spcBef>
                <a:spcPct val="0"/>
              </a:spcBef>
              <a:spcAft>
                <a:spcPct val="0"/>
              </a:spcAft>
            </a:pPr>
            <a:r>
              <a:rPr lang="ro-RO" b="1" dirty="0" smtClean="0">
                <a:latin typeface="Calibri" pitchFamily="34" charset="0"/>
                <a:ea typeface="Times New Roman" pitchFamily="18" charset="0"/>
                <a:cs typeface="Calibri" pitchFamily="34" charset="0"/>
              </a:rPr>
              <a:t>Operatorii economici </a:t>
            </a:r>
            <a:r>
              <a:rPr lang="ro-RO" dirty="0" smtClean="0">
                <a:latin typeface="Calibri" pitchFamily="34" charset="0"/>
                <a:ea typeface="Times New Roman" pitchFamily="18" charset="0"/>
                <a:cs typeface="Calibri" pitchFamily="34" charset="0"/>
              </a:rPr>
              <a:t>care inregistreaza anual consumuri energetice mai mari  de 1000 tep să efectueze o dată la 4 ani un audit energetic pe un contur de consum energetic stabilit de operatorul economic care sa reprezinte cel putin 50 % din consumul energetic total al operatorului; auditul este elaborat de o persoană fizică sau juridică autorizată în condițiile legii și stă la baza stabilirii și aplicării măsurilor de îmbunătățire a eficienței energetice;</a:t>
            </a:r>
            <a:r>
              <a:rPr lang="ro-RO" dirty="0" smtClean="0">
                <a:latin typeface="Arial" pitchFamily="34" charset="0"/>
                <a:ea typeface="Times New Roman" pitchFamily="18" charset="0"/>
                <a:cs typeface="Arial" pitchFamily="34" charset="0"/>
              </a:rPr>
              <a:t> </a:t>
            </a:r>
            <a:endParaRPr lang="en-US" dirty="0" smtClean="0">
              <a:latin typeface="Arial" pitchFamily="34" charset="0"/>
              <a:ea typeface="Times New Roman" pitchFamily="18" charset="0"/>
              <a:cs typeface="Arial" pitchFamily="34" charset="0"/>
            </a:endParaRPr>
          </a:p>
          <a:p>
            <a:pPr lvl="0" fontAlgn="base">
              <a:spcBef>
                <a:spcPct val="0"/>
              </a:spcBef>
              <a:spcAft>
                <a:spcPct val="0"/>
              </a:spcAft>
            </a:pPr>
            <a:r>
              <a:rPr lang="ro-RO" dirty="0" smtClean="0">
                <a:latin typeface="Arial" pitchFamily="34" charset="0"/>
                <a:ea typeface="Times New Roman" pitchFamily="18" charset="0"/>
                <a:cs typeface="Arial" pitchFamily="34" charset="0"/>
              </a:rPr>
              <a:t/>
            </a:r>
            <a:br>
              <a:rPr lang="ro-RO" dirty="0" smtClean="0">
                <a:latin typeface="Arial" pitchFamily="34" charset="0"/>
                <a:ea typeface="Times New Roman" pitchFamily="18" charset="0"/>
                <a:cs typeface="Arial" pitchFamily="34" charset="0"/>
              </a:rPr>
            </a:br>
            <a:r>
              <a:rPr lang="ro-RO" b="1" dirty="0" smtClean="0">
                <a:latin typeface="Calibri" pitchFamily="34" charset="0"/>
                <a:ea typeface="Times New Roman" pitchFamily="18" charset="0"/>
                <a:cs typeface="Calibri" pitchFamily="34" charset="0"/>
              </a:rPr>
              <a:t>Operatorii economici </a:t>
            </a:r>
            <a:r>
              <a:rPr lang="ro-RO" dirty="0" smtClean="0">
                <a:latin typeface="Calibri" pitchFamily="34" charset="0"/>
                <a:ea typeface="Times New Roman" pitchFamily="18" charset="0"/>
                <a:cs typeface="Calibri" pitchFamily="34" charset="0"/>
              </a:rPr>
              <a:t>care consumă anual o cantitate de energie sub 1.000 tep, cu excepția IMM-urilor, sunt obligați să întocmească la fiecare 4 ani un audit energetic pe un contur de consum energetic stabilit de operatorul economic</a:t>
            </a:r>
            <a:endParaRPr lang="ro-RO"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Callout 13"/>
          <p:cNvSpPr/>
          <p:nvPr/>
        </p:nvSpPr>
        <p:spPr>
          <a:xfrm rot="5400000">
            <a:off x="2794299" y="2456105"/>
            <a:ext cx="914400" cy="914400"/>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TextBox 16"/>
          <p:cNvSpPr txBox="1"/>
          <p:nvPr/>
        </p:nvSpPr>
        <p:spPr>
          <a:xfrm>
            <a:off x="2825899" y="2700169"/>
            <a:ext cx="935915" cy="261610"/>
          </a:xfrm>
          <a:prstGeom prst="rect">
            <a:avLst/>
          </a:prstGeom>
          <a:noFill/>
        </p:spPr>
        <p:txBody>
          <a:bodyPr wrap="square" rtlCol="0">
            <a:spAutoFit/>
          </a:bodyPr>
          <a:lstStyle/>
          <a:p>
            <a:pPr algn="ctr"/>
            <a:r>
              <a:rPr lang="ro-RO" sz="1100" b="1" dirty="0">
                <a:latin typeface="Times New Roman" panose="02020603050405020304" pitchFamily="18" charset="0"/>
                <a:cs typeface="Times New Roman" panose="02020603050405020304" pitchFamily="18" charset="0"/>
              </a:rPr>
              <a:t>Cartea </a:t>
            </a:r>
            <a:r>
              <a:rPr lang="ro-RO" sz="1100" b="1" dirty="0" smtClean="0">
                <a:latin typeface="Times New Roman" panose="02020603050405020304" pitchFamily="18" charset="0"/>
                <a:cs typeface="Times New Roman" panose="02020603050405020304" pitchFamily="18" charset="0"/>
              </a:rPr>
              <a:t>albă</a:t>
            </a:r>
            <a:endParaRPr lang="en-US" sz="1100" b="1" dirty="0" smtClean="0">
              <a:latin typeface="Times New Roman" panose="02020603050405020304" pitchFamily="18" charset="0"/>
              <a:cs typeface="Times New Roman" panose="02020603050405020304" pitchFamily="18" charset="0"/>
            </a:endParaRPr>
          </a:p>
        </p:txBody>
      </p:sp>
      <p:sp>
        <p:nvSpPr>
          <p:cNvPr id="19" name="Right Arrow Callout 18"/>
          <p:cNvSpPr/>
          <p:nvPr/>
        </p:nvSpPr>
        <p:spPr>
          <a:xfrm rot="5400000">
            <a:off x="4248342" y="2442839"/>
            <a:ext cx="914400" cy="914400"/>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Right Arrow Callout 20"/>
          <p:cNvSpPr/>
          <p:nvPr/>
        </p:nvSpPr>
        <p:spPr>
          <a:xfrm rot="16200000">
            <a:off x="3817576" y="3915296"/>
            <a:ext cx="1061948" cy="914400"/>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Right Arrow 21"/>
          <p:cNvSpPr/>
          <p:nvPr/>
        </p:nvSpPr>
        <p:spPr>
          <a:xfrm>
            <a:off x="2869324" y="3440430"/>
            <a:ext cx="8572106" cy="377190"/>
          </a:xfrm>
          <a:prstGeom prst="rightArrow">
            <a:avLst/>
          </a:prstGeom>
          <a:gradFill>
            <a:gsLst>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TextBox 17"/>
          <p:cNvSpPr txBox="1"/>
          <p:nvPr/>
        </p:nvSpPr>
        <p:spPr>
          <a:xfrm>
            <a:off x="4168793" y="2592491"/>
            <a:ext cx="1073584" cy="430887"/>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Primul Pachet Energie</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76951" y="4300022"/>
            <a:ext cx="824430" cy="430887"/>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Protocolul Kyoto</a:t>
            </a:r>
          </a:p>
        </p:txBody>
      </p:sp>
      <p:sp>
        <p:nvSpPr>
          <p:cNvPr id="23" name="Right Arrow Callout 22"/>
          <p:cNvSpPr/>
          <p:nvPr/>
        </p:nvSpPr>
        <p:spPr>
          <a:xfrm rot="5400000">
            <a:off x="5498022" y="2458079"/>
            <a:ext cx="914400" cy="914400"/>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4" name="TextBox 23"/>
          <p:cNvSpPr txBox="1"/>
          <p:nvPr/>
        </p:nvSpPr>
        <p:spPr>
          <a:xfrm>
            <a:off x="5418473" y="2573441"/>
            <a:ext cx="1073584" cy="430887"/>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Al doilea  Pachet Energie</a:t>
            </a:r>
          </a:p>
        </p:txBody>
      </p:sp>
      <p:sp>
        <p:nvSpPr>
          <p:cNvPr id="25" name="Right Arrow Callout 24"/>
          <p:cNvSpPr/>
          <p:nvPr/>
        </p:nvSpPr>
        <p:spPr>
          <a:xfrm rot="5400000">
            <a:off x="7559232" y="2450459"/>
            <a:ext cx="914400" cy="914400"/>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6" name="TextBox 25"/>
          <p:cNvSpPr txBox="1"/>
          <p:nvPr/>
        </p:nvSpPr>
        <p:spPr>
          <a:xfrm>
            <a:off x="7502543" y="2542961"/>
            <a:ext cx="1073584" cy="430887"/>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Al treilea  Pachet Energie</a:t>
            </a:r>
          </a:p>
        </p:txBody>
      </p:sp>
      <p:sp>
        <p:nvSpPr>
          <p:cNvPr id="28" name="Horizontal Scroll 27"/>
          <p:cNvSpPr/>
          <p:nvPr/>
        </p:nvSpPr>
        <p:spPr>
          <a:xfrm>
            <a:off x="9818370" y="2286000"/>
            <a:ext cx="1143000" cy="103327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TextBox 28"/>
          <p:cNvSpPr txBox="1"/>
          <p:nvPr/>
        </p:nvSpPr>
        <p:spPr>
          <a:xfrm>
            <a:off x="9906653" y="2569631"/>
            <a:ext cx="1073584" cy="430887"/>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UNIUNEA ENERGETICA</a:t>
            </a:r>
          </a:p>
        </p:txBody>
      </p:sp>
      <p:sp>
        <p:nvSpPr>
          <p:cNvPr id="30" name="Horizontal Scroll 29"/>
          <p:cNvSpPr/>
          <p:nvPr/>
        </p:nvSpPr>
        <p:spPr>
          <a:xfrm>
            <a:off x="9982200" y="3924300"/>
            <a:ext cx="1143000" cy="103327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1" name="TextBox 30"/>
          <p:cNvSpPr txBox="1"/>
          <p:nvPr/>
        </p:nvSpPr>
        <p:spPr>
          <a:xfrm>
            <a:off x="10104773" y="4093631"/>
            <a:ext cx="1073584" cy="769441"/>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ACORDUL </a:t>
            </a:r>
          </a:p>
          <a:p>
            <a:pPr algn="ctr"/>
            <a:r>
              <a:rPr lang="en-US" sz="1100" dirty="0" smtClean="0">
                <a:latin typeface="Times New Roman" panose="02020603050405020304" pitchFamily="18" charset="0"/>
                <a:cs typeface="Times New Roman" panose="02020603050405020304" pitchFamily="18" charset="0"/>
              </a:rPr>
              <a:t>de la </a:t>
            </a:r>
          </a:p>
          <a:p>
            <a:pPr algn="ctr"/>
            <a:r>
              <a:rPr lang="en-US" sz="1100" dirty="0" smtClean="0">
                <a:latin typeface="Times New Roman" panose="02020603050405020304" pitchFamily="18" charset="0"/>
                <a:cs typeface="Times New Roman" panose="02020603050405020304" pitchFamily="18" charset="0"/>
              </a:rPr>
              <a:t>PARIS</a:t>
            </a:r>
          </a:p>
          <a:p>
            <a:pPr algn="ct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33" name="Right Arrow Callout 32"/>
          <p:cNvSpPr/>
          <p:nvPr/>
        </p:nvSpPr>
        <p:spPr>
          <a:xfrm rot="16200000">
            <a:off x="5012011" y="3940061"/>
            <a:ext cx="1012418" cy="91440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2" name="TextBox 31"/>
          <p:cNvSpPr txBox="1"/>
          <p:nvPr/>
        </p:nvSpPr>
        <p:spPr>
          <a:xfrm>
            <a:off x="5112330" y="4235252"/>
            <a:ext cx="922709" cy="600164"/>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Programul de schimbari climatice</a:t>
            </a:r>
          </a:p>
        </p:txBody>
      </p:sp>
      <p:sp>
        <p:nvSpPr>
          <p:cNvPr id="36" name="Right Arrow Callout 35"/>
          <p:cNvSpPr/>
          <p:nvPr/>
        </p:nvSpPr>
        <p:spPr>
          <a:xfrm rot="16200000">
            <a:off x="7164661" y="3932441"/>
            <a:ext cx="1012418" cy="91440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4" name="TextBox 33"/>
          <p:cNvSpPr txBox="1"/>
          <p:nvPr/>
        </p:nvSpPr>
        <p:spPr>
          <a:xfrm>
            <a:off x="7162110" y="4296212"/>
            <a:ext cx="1021770" cy="430887"/>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STRATEGIA 2020</a:t>
            </a:r>
          </a:p>
        </p:txBody>
      </p:sp>
      <p:sp>
        <p:nvSpPr>
          <p:cNvPr id="37" name="Right Arrow Callout 36"/>
          <p:cNvSpPr/>
          <p:nvPr/>
        </p:nvSpPr>
        <p:spPr>
          <a:xfrm rot="16200000">
            <a:off x="8368621" y="3890531"/>
            <a:ext cx="1012418" cy="91440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8" name="TextBox 37"/>
          <p:cNvSpPr txBox="1"/>
          <p:nvPr/>
        </p:nvSpPr>
        <p:spPr>
          <a:xfrm>
            <a:off x="8377500" y="4345742"/>
            <a:ext cx="1021770" cy="430887"/>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STRATEGIA 2030</a:t>
            </a:r>
          </a:p>
        </p:txBody>
      </p:sp>
      <p:sp>
        <p:nvSpPr>
          <p:cNvPr id="40" name="Horizontal Scroll 39"/>
          <p:cNvSpPr/>
          <p:nvPr/>
        </p:nvSpPr>
        <p:spPr>
          <a:xfrm>
            <a:off x="1154162" y="3107253"/>
            <a:ext cx="1485900" cy="1033272"/>
          </a:xfrm>
          <a:prstGeom prst="horizont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9" name="Rectangle 38"/>
          <p:cNvSpPr/>
          <p:nvPr/>
        </p:nvSpPr>
        <p:spPr>
          <a:xfrm>
            <a:off x="1076784" y="3334854"/>
            <a:ext cx="1641796" cy="523220"/>
          </a:xfrm>
          <a:prstGeom prst="rect">
            <a:avLst/>
          </a:prstGeom>
        </p:spPr>
        <p:txBody>
          <a:bodyPr wrap="none">
            <a:spAutoFit/>
          </a:bodyPr>
          <a:lstStyle/>
          <a:p>
            <a:pPr algn="ctr"/>
            <a:r>
              <a:rPr lang="ro-RO" sz="1400" dirty="0">
                <a:solidFill>
                  <a:schemeClr val="bg1"/>
                </a:solidFill>
                <a:latin typeface="Times New Roman" panose="02020603050405020304" pitchFamily="18" charset="0"/>
                <a:cs typeface="Times New Roman" panose="02020603050405020304" pitchFamily="18" charset="0"/>
              </a:rPr>
              <a:t>Actul unic </a:t>
            </a:r>
            <a:r>
              <a:rPr lang="ro-RO" sz="1400" dirty="0" smtClean="0">
                <a:solidFill>
                  <a:schemeClr val="bg1"/>
                </a:solidFill>
                <a:latin typeface="Times New Roman" panose="02020603050405020304" pitchFamily="18" charset="0"/>
                <a:cs typeface="Times New Roman" panose="02020603050405020304" pitchFamily="18" charset="0"/>
              </a:rPr>
              <a:t>european</a:t>
            </a:r>
            <a:endParaRPr lang="en-US" sz="1400" dirty="0" smtClean="0">
              <a:solidFill>
                <a:schemeClr val="bg1"/>
              </a:solidFill>
              <a:latin typeface="Times New Roman" panose="02020603050405020304" pitchFamily="18" charset="0"/>
              <a:cs typeface="Times New Roman" panose="02020603050405020304" pitchFamily="18" charset="0"/>
            </a:endParaRPr>
          </a:p>
          <a:p>
            <a:pPr algn="ctr"/>
            <a:r>
              <a:rPr lang="en-US" sz="1400" dirty="0" smtClean="0">
                <a:solidFill>
                  <a:schemeClr val="bg1"/>
                </a:solidFill>
                <a:latin typeface="Times New Roman" panose="02020603050405020304" pitchFamily="18" charset="0"/>
                <a:cs typeface="Times New Roman" panose="02020603050405020304" pitchFamily="18" charset="0"/>
              </a:rPr>
              <a:t>1987</a:t>
            </a:r>
            <a:endParaRPr lang="ro-RO" sz="1400" dirty="0">
              <a:solidFill>
                <a:schemeClr val="bg1"/>
              </a:solidFill>
              <a:latin typeface="Times New Roman" panose="02020603050405020304" pitchFamily="18" charset="0"/>
              <a:cs typeface="Times New Roman" panose="02020603050405020304" pitchFamily="18" charset="0"/>
            </a:endParaRPr>
          </a:p>
        </p:txBody>
      </p:sp>
      <p:sp>
        <p:nvSpPr>
          <p:cNvPr id="41" name="Title 5"/>
          <p:cNvSpPr>
            <a:spLocks noGrp="1"/>
          </p:cNvSpPr>
          <p:nvPr>
            <p:ph type="title"/>
          </p:nvPr>
        </p:nvSpPr>
        <p:spPr>
          <a:xfrm>
            <a:off x="3760470" y="1406652"/>
            <a:ext cx="5987414" cy="590931"/>
          </a:xfrm>
          <a:prstGeom prst="rect">
            <a:avLst/>
          </a:prstGeom>
        </p:spPr>
        <p:txBody>
          <a:bodyPr wrap="square">
            <a:spAutoFit/>
          </a:bodyPr>
          <a:lstStyle/>
          <a:p>
            <a:pPr algn="ctr">
              <a:defRPr/>
            </a:pPr>
            <a:r>
              <a:rPr lang="en-US" dirty="0" smtClean="0">
                <a:solidFill>
                  <a:srgbClr val="0000FF"/>
                </a:solidFill>
                <a:effectLst>
                  <a:outerShdw blurRad="38100" dist="38100" dir="2700000" algn="tl">
                    <a:srgbClr val="000000">
                      <a:alpha val="43137"/>
                    </a:srgbClr>
                  </a:outerShdw>
                </a:effectLst>
              </a:rPr>
              <a:t>Repere majore in politicile climatice si energetice ale UE </a:t>
            </a:r>
            <a:br>
              <a:rPr lang="en-US" dirty="0" smtClean="0">
                <a:solidFill>
                  <a:srgbClr val="0000FF"/>
                </a:solidFill>
                <a:effectLst>
                  <a:outerShdw blurRad="38100" dist="38100" dir="2700000" algn="tl">
                    <a:srgbClr val="000000">
                      <a:alpha val="43137"/>
                    </a:srgbClr>
                  </a:outerShdw>
                </a:effectLst>
              </a:rPr>
            </a:br>
            <a:endParaRPr lang="ro-RO" dirty="0">
              <a:solidFill>
                <a:srgbClr val="0000FF"/>
              </a:solidFill>
              <a:effectLst>
                <a:outerShdw blurRad="38100" dist="38100" dir="2700000" algn="tl">
                  <a:srgbClr val="000000">
                    <a:alpha val="43137"/>
                  </a:srgbClr>
                </a:outerShdw>
              </a:effectLst>
            </a:endParaRPr>
          </a:p>
        </p:txBody>
      </p:sp>
      <p:sp>
        <p:nvSpPr>
          <p:cNvPr id="42" name="TextBox 41"/>
          <p:cNvSpPr txBox="1"/>
          <p:nvPr/>
        </p:nvSpPr>
        <p:spPr>
          <a:xfrm>
            <a:off x="2783989" y="3332629"/>
            <a:ext cx="935915" cy="261610"/>
          </a:xfrm>
          <a:prstGeom prst="rect">
            <a:avLst/>
          </a:prstGeom>
          <a:noFill/>
        </p:spPr>
        <p:txBody>
          <a:bodyPr wrap="square" rtlCol="0">
            <a:spAutoFit/>
          </a:bodyPr>
          <a:lstStyle/>
          <a:p>
            <a:pPr algn="ctr"/>
            <a:r>
              <a:rPr lang="en-US" sz="1100" b="1" dirty="0" smtClean="0">
                <a:solidFill>
                  <a:srgbClr val="FF0000"/>
                </a:solidFill>
                <a:latin typeface="Times New Roman" panose="02020603050405020304" pitchFamily="18" charset="0"/>
                <a:cs typeface="Times New Roman" panose="02020603050405020304" pitchFamily="18" charset="0"/>
              </a:rPr>
              <a:t>1988</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4262269" y="3336439"/>
            <a:ext cx="935915" cy="261610"/>
          </a:xfrm>
          <a:prstGeom prst="rect">
            <a:avLst/>
          </a:prstGeom>
          <a:noFill/>
        </p:spPr>
        <p:txBody>
          <a:bodyPr wrap="square" rtlCol="0">
            <a:spAutoFit/>
          </a:bodyPr>
          <a:lstStyle/>
          <a:p>
            <a:pPr algn="ctr"/>
            <a:r>
              <a:rPr lang="en-US" sz="1100" b="1" dirty="0" smtClean="0">
                <a:solidFill>
                  <a:srgbClr val="FF0000"/>
                </a:solidFill>
                <a:latin typeface="Times New Roman" panose="02020603050405020304" pitchFamily="18" charset="0"/>
                <a:cs typeface="Times New Roman" panose="02020603050405020304" pitchFamily="18" charset="0"/>
              </a:rPr>
              <a:t>1997- 1998</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5580529" y="3371849"/>
            <a:ext cx="763121" cy="261610"/>
          </a:xfrm>
          <a:prstGeom prst="rect">
            <a:avLst/>
          </a:prstGeom>
          <a:noFill/>
        </p:spPr>
        <p:txBody>
          <a:bodyPr wrap="square" rtlCol="0">
            <a:spAutoFit/>
          </a:bodyPr>
          <a:lstStyle/>
          <a:p>
            <a:pPr algn="ctr"/>
            <a:r>
              <a:rPr lang="en-US" sz="1100" b="1" dirty="0">
                <a:solidFill>
                  <a:srgbClr val="FF0000"/>
                </a:solidFill>
                <a:latin typeface="Times New Roman" panose="02020603050405020304" pitchFamily="18" charset="0"/>
                <a:cs typeface="Times New Roman" panose="02020603050405020304" pitchFamily="18" charset="0"/>
              </a:rPr>
              <a:t>2003</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7538869" y="3355489"/>
            <a:ext cx="935915" cy="261610"/>
          </a:xfrm>
          <a:prstGeom prst="rect">
            <a:avLst/>
          </a:prstGeom>
          <a:noFill/>
        </p:spPr>
        <p:txBody>
          <a:bodyPr wrap="square" rtlCol="0">
            <a:spAutoFit/>
          </a:bodyPr>
          <a:lstStyle/>
          <a:p>
            <a:pPr algn="ctr"/>
            <a:r>
              <a:rPr lang="en-US" sz="1100" b="1" dirty="0" smtClean="0">
                <a:solidFill>
                  <a:srgbClr val="FF0000"/>
                </a:solidFill>
                <a:latin typeface="Times New Roman" panose="02020603050405020304" pitchFamily="18" charset="0"/>
                <a:cs typeface="Times New Roman" panose="02020603050405020304" pitchFamily="18" charset="0"/>
              </a:rPr>
              <a:t>2009</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5069989" y="3684269"/>
            <a:ext cx="862181" cy="261610"/>
          </a:xfrm>
          <a:prstGeom prst="rect">
            <a:avLst/>
          </a:prstGeom>
          <a:noFill/>
        </p:spPr>
        <p:txBody>
          <a:bodyPr wrap="square" rtlCol="0">
            <a:spAutoFit/>
          </a:bodyPr>
          <a:lstStyle/>
          <a:p>
            <a:pPr algn="ctr"/>
            <a:r>
              <a:rPr lang="en-US" sz="1100" b="1" dirty="0" smtClean="0">
                <a:solidFill>
                  <a:srgbClr val="FF0000"/>
                </a:solidFill>
                <a:latin typeface="Times New Roman" panose="02020603050405020304" pitchFamily="18" charset="0"/>
                <a:cs typeface="Times New Roman" panose="02020603050405020304" pitchFamily="18" charset="0"/>
              </a:rPr>
              <a:t>2000 - 2003</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7188349" y="3630929"/>
            <a:ext cx="862181" cy="261610"/>
          </a:xfrm>
          <a:prstGeom prst="rect">
            <a:avLst/>
          </a:prstGeom>
          <a:noFill/>
        </p:spPr>
        <p:txBody>
          <a:bodyPr wrap="square" rtlCol="0">
            <a:spAutoFit/>
          </a:bodyPr>
          <a:lstStyle/>
          <a:p>
            <a:pPr algn="ctr"/>
            <a:r>
              <a:rPr lang="en-US" sz="1100" b="1" dirty="0" smtClean="0">
                <a:solidFill>
                  <a:srgbClr val="FF0000"/>
                </a:solidFill>
                <a:latin typeface="Times New Roman" panose="02020603050405020304" pitchFamily="18" charset="0"/>
                <a:cs typeface="Times New Roman" panose="02020603050405020304" pitchFamily="18" charset="0"/>
              </a:rPr>
              <a:t>2007- 2009</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3874769" y="3623309"/>
            <a:ext cx="744295" cy="261610"/>
          </a:xfrm>
          <a:prstGeom prst="rect">
            <a:avLst/>
          </a:prstGeom>
          <a:noFill/>
        </p:spPr>
        <p:txBody>
          <a:bodyPr wrap="square" rtlCol="0">
            <a:spAutoFit/>
          </a:bodyPr>
          <a:lstStyle/>
          <a:p>
            <a:pPr algn="ctr"/>
            <a:r>
              <a:rPr lang="en-US" sz="1100" b="1" dirty="0" smtClean="0">
                <a:solidFill>
                  <a:srgbClr val="FF0000"/>
                </a:solidFill>
                <a:latin typeface="Times New Roman" panose="02020603050405020304" pitchFamily="18" charset="0"/>
                <a:cs typeface="Times New Roman" panose="02020603050405020304" pitchFamily="18" charset="0"/>
              </a:rPr>
              <a:t>1997</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8605802" y="3621524"/>
            <a:ext cx="466794" cy="261610"/>
          </a:xfrm>
          <a:prstGeom prst="rect">
            <a:avLst/>
          </a:prstGeom>
        </p:spPr>
        <p:txBody>
          <a:bodyPr wrap="none">
            <a:spAutoFit/>
          </a:bodyPr>
          <a:lstStyle/>
          <a:p>
            <a:pPr algn="ctr"/>
            <a:r>
              <a:rPr lang="en-US" sz="1100" b="1" dirty="0">
                <a:solidFill>
                  <a:srgbClr val="FF0000"/>
                </a:solidFill>
                <a:latin typeface="Times New Roman" panose="02020603050405020304" pitchFamily="18" charset="0"/>
                <a:cs typeface="Times New Roman" panose="02020603050405020304" pitchFamily="18" charset="0"/>
              </a:rPr>
              <a:t>2014</a:t>
            </a:r>
            <a:endParaRPr lang="ro-RO" sz="1100" b="1"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10250328" y="3461504"/>
            <a:ext cx="492443" cy="276999"/>
          </a:xfrm>
          <a:prstGeom prst="rect">
            <a:avLst/>
          </a:prstGeom>
        </p:spPr>
        <p:txBody>
          <a:bodyPr wrap="none">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2015</a:t>
            </a:r>
            <a:endParaRPr lang="ro-RO" sz="1200" b="1" dirty="0">
              <a:solidFill>
                <a:srgbClr val="FF0000"/>
              </a:solidFill>
              <a:latin typeface="Times New Roman" panose="02020603050405020304" pitchFamily="18" charset="0"/>
              <a:cs typeface="Times New Roman" panose="02020603050405020304" pitchFamily="18" charset="0"/>
            </a:endParaRPr>
          </a:p>
        </p:txBody>
      </p:sp>
      <p:sp>
        <p:nvSpPr>
          <p:cNvPr id="51" name="Right Arrow Callout 50"/>
          <p:cNvSpPr/>
          <p:nvPr/>
        </p:nvSpPr>
        <p:spPr>
          <a:xfrm rot="16200000">
            <a:off x="6116911" y="3924821"/>
            <a:ext cx="1012418" cy="91440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3" name="TextBox 52"/>
          <p:cNvSpPr txBox="1"/>
          <p:nvPr/>
        </p:nvSpPr>
        <p:spPr>
          <a:xfrm>
            <a:off x="6178699" y="4292749"/>
            <a:ext cx="935915" cy="430887"/>
          </a:xfrm>
          <a:prstGeom prst="rect">
            <a:avLst/>
          </a:prstGeom>
          <a:noFill/>
        </p:spPr>
        <p:txBody>
          <a:bodyPr wrap="square" rtlCol="0">
            <a:spAutoFit/>
          </a:bodyPr>
          <a:lstStyle/>
          <a:p>
            <a:pPr algn="ctr"/>
            <a:r>
              <a:rPr lang="ro-RO" sz="1100" b="1" dirty="0">
                <a:solidFill>
                  <a:schemeClr val="bg1"/>
                </a:solidFill>
                <a:latin typeface="Times New Roman" panose="02020603050405020304" pitchFamily="18" charset="0"/>
                <a:cs typeface="Times New Roman" panose="02020603050405020304" pitchFamily="18" charset="0"/>
              </a:rPr>
              <a:t>Cartea </a:t>
            </a:r>
            <a:r>
              <a:rPr lang="en-US" sz="1100" b="1" dirty="0" smtClean="0">
                <a:solidFill>
                  <a:schemeClr val="bg1"/>
                </a:solidFill>
                <a:latin typeface="Times New Roman" panose="02020603050405020304" pitchFamily="18" charset="0"/>
                <a:cs typeface="Times New Roman" panose="02020603050405020304" pitchFamily="18" charset="0"/>
              </a:rPr>
              <a:t>verde</a:t>
            </a:r>
          </a:p>
        </p:txBody>
      </p:sp>
      <p:sp>
        <p:nvSpPr>
          <p:cNvPr id="54" name="TextBox 53"/>
          <p:cNvSpPr txBox="1"/>
          <p:nvPr/>
        </p:nvSpPr>
        <p:spPr>
          <a:xfrm>
            <a:off x="6235849" y="3672839"/>
            <a:ext cx="763121" cy="261610"/>
          </a:xfrm>
          <a:prstGeom prst="rect">
            <a:avLst/>
          </a:prstGeom>
          <a:noFill/>
        </p:spPr>
        <p:txBody>
          <a:bodyPr wrap="square" rtlCol="0">
            <a:spAutoFit/>
          </a:bodyPr>
          <a:lstStyle/>
          <a:p>
            <a:pPr algn="ctr"/>
            <a:r>
              <a:rPr lang="en-US" sz="1100" b="1" dirty="0" smtClean="0">
                <a:solidFill>
                  <a:srgbClr val="FF0000"/>
                </a:solidFill>
                <a:latin typeface="Times New Roman" panose="02020603050405020304" pitchFamily="18" charset="0"/>
                <a:cs typeface="Times New Roman" panose="02020603050405020304" pitchFamily="18" charset="0"/>
              </a:rPr>
              <a:t>2005</a:t>
            </a:r>
            <a:endParaRPr lang="ro-RO" sz="1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41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678518" y="2276475"/>
            <a:ext cx="7988300" cy="592138"/>
          </a:xfrm>
          <a:prstGeom prst="rect">
            <a:avLst/>
          </a:prstGeom>
          <a:noFill/>
          <a:ln w="9525">
            <a:noFill/>
            <a:miter lim="800000"/>
            <a:headEnd/>
            <a:tailEnd/>
          </a:ln>
        </p:spPr>
        <p:txBody>
          <a:bodyPr anchor="b"/>
          <a:lstStyle/>
          <a:p>
            <a:pPr algn="ctr" eaLnBrk="1" hangingPunct="1"/>
            <a:endParaRPr lang="en-US" altLang="en-US" b="1">
              <a:solidFill>
                <a:srgbClr val="000000"/>
              </a:solidFill>
            </a:endParaRPr>
          </a:p>
        </p:txBody>
      </p:sp>
      <p:pic>
        <p:nvPicPr>
          <p:cNvPr id="20487" name="Picture 1"/>
          <p:cNvPicPr>
            <a:picLocks noChangeAspect="1"/>
          </p:cNvPicPr>
          <p:nvPr/>
        </p:nvPicPr>
        <p:blipFill>
          <a:blip r:embed="rId3" cstate="print"/>
          <a:srcRect/>
          <a:stretch>
            <a:fillRect/>
          </a:stretch>
        </p:blipFill>
        <p:spPr bwMode="auto">
          <a:xfrm>
            <a:off x="9974084" y="5267325"/>
            <a:ext cx="1535291" cy="863601"/>
          </a:xfrm>
          <a:prstGeom prst="rect">
            <a:avLst/>
          </a:prstGeom>
          <a:noFill/>
          <a:ln w="9525">
            <a:noFill/>
            <a:miter lim="800000"/>
            <a:headEnd/>
            <a:tailEnd/>
          </a:ln>
        </p:spPr>
      </p:pic>
      <p:sp>
        <p:nvSpPr>
          <p:cNvPr id="20489" name="Footer Placeholder 2"/>
          <p:cNvSpPr>
            <a:spLocks noGrp="1"/>
          </p:cNvSpPr>
          <p:nvPr>
            <p:ph type="ftr" sz="quarter" idx="11"/>
          </p:nvPr>
        </p:nvSpPr>
        <p:spPr bwMode="auto">
          <a:xfrm>
            <a:off x="713509" y="6377132"/>
            <a:ext cx="1458191" cy="365125"/>
          </a:xfrm>
          <a:noFill/>
          <a:ln>
            <a:miter lim="800000"/>
            <a:headEnd/>
            <a:tailEnd/>
          </a:ln>
        </p:spPr>
        <p:txBody>
          <a:bodyPr/>
          <a:lstStyle/>
          <a:p>
            <a:r>
              <a:rPr lang="en-US" dirty="0"/>
              <a:t>www.anre.ro</a:t>
            </a:r>
          </a:p>
        </p:txBody>
      </p:sp>
      <p:sp>
        <p:nvSpPr>
          <p:cNvPr id="20490" name="Slide Number Placeholder 3"/>
          <p:cNvSpPr>
            <a:spLocks noGrp="1"/>
          </p:cNvSpPr>
          <p:nvPr>
            <p:ph type="sldNum" sz="quarter" idx="12"/>
          </p:nvPr>
        </p:nvSpPr>
        <p:spPr bwMode="auto">
          <a:noFill/>
          <a:ln>
            <a:miter lim="800000"/>
            <a:headEnd/>
            <a:tailEnd/>
          </a:ln>
        </p:spPr>
        <p:txBody>
          <a:bodyPr/>
          <a:lstStyle/>
          <a:p>
            <a:fld id="{0A1B0EB1-1367-400F-AFA8-551E81815BDA}" type="slidenum">
              <a:rPr lang="ro-RO" altLang="ro-RO"/>
              <a:pPr/>
              <a:t>20</a:t>
            </a:fld>
            <a:endParaRPr lang="ro-RO" altLang="ro-RO" dirty="0"/>
          </a:p>
        </p:txBody>
      </p:sp>
      <p:sp>
        <p:nvSpPr>
          <p:cNvPr id="2" name="Rectangle 1"/>
          <p:cNvSpPr/>
          <p:nvPr/>
        </p:nvSpPr>
        <p:spPr>
          <a:xfrm>
            <a:off x="768927" y="1212245"/>
            <a:ext cx="9653155" cy="4233467"/>
          </a:xfrm>
          <a:prstGeom prst="rect">
            <a:avLst/>
          </a:prstGeom>
        </p:spPr>
        <p:txBody>
          <a:bodyPr wrap="square">
            <a:spAutoFit/>
          </a:bodyPr>
          <a:lstStyle/>
          <a:p>
            <a:pPr marL="285750" indent="-285750" algn="just">
              <a:lnSpc>
                <a:spcPct val="115000"/>
              </a:lnSpc>
              <a:spcAft>
                <a:spcPts val="0"/>
              </a:spcAft>
              <a:buFont typeface="Wingdings" panose="05000000000000000000" pitchFamily="2" charset="2"/>
              <a:buChar char="ü"/>
            </a:pPr>
            <a:r>
              <a:rPr lang="ro-RO" dirty="0">
                <a:latin typeface="Times New Roman" panose="02020603050405020304" pitchFamily="18" charset="0"/>
                <a:ea typeface="Calibri" panose="020F0502020204030204" pitchFamily="34" charset="0"/>
              </a:rPr>
              <a:t> </a:t>
            </a:r>
            <a:r>
              <a:rPr lang="ro-RO" dirty="0" smtClean="0">
                <a:latin typeface="Times New Roman" panose="02020603050405020304" pitchFamily="18" charset="0"/>
                <a:ea typeface="Calibri" panose="020F0502020204030204" pitchFamily="34" charset="0"/>
              </a:rPr>
              <a:t> </a:t>
            </a:r>
            <a:r>
              <a:rPr lang="ro-RO" dirty="0">
                <a:ea typeface="Calibri" panose="020F0502020204030204" pitchFamily="34" charset="0"/>
              </a:rPr>
              <a:t>In cazul operatorilor economici care au în structură </a:t>
            </a:r>
            <a:r>
              <a:rPr lang="ro-RO" dirty="0" smtClean="0">
                <a:ea typeface="Calibri" panose="020F0502020204030204" pitchFamily="34" charset="0"/>
              </a:rPr>
              <a:t>subunități </a:t>
            </a:r>
            <a:r>
              <a:rPr lang="ro-RO" dirty="0">
                <a:ea typeface="Calibri" panose="020F0502020204030204" pitchFamily="34" charset="0"/>
              </a:rPr>
              <a:t>independente care consumă anual o cantitate de energie mai mare de 1000 tone echivalent petrol </a:t>
            </a:r>
            <a:r>
              <a:rPr lang="ro-RO" dirty="0" err="1">
                <a:ea typeface="Calibri" panose="020F0502020204030204" pitchFamily="34" charset="0"/>
              </a:rPr>
              <a:t>şi</a:t>
            </a:r>
            <a:r>
              <a:rPr lang="ro-RO" dirty="0">
                <a:ea typeface="Calibri" panose="020F0502020204030204" pitchFamily="34" charset="0"/>
              </a:rPr>
              <a:t> una sau mai multe </a:t>
            </a:r>
            <a:r>
              <a:rPr lang="ro-RO" dirty="0" smtClean="0">
                <a:ea typeface="Calibri" panose="020F0502020204030204" pitchFamily="34" charset="0"/>
              </a:rPr>
              <a:t>subunități </a:t>
            </a:r>
            <a:r>
              <a:rPr lang="ro-RO" dirty="0">
                <a:ea typeface="Calibri" panose="020F0502020204030204" pitchFamily="34" charset="0"/>
              </a:rPr>
              <a:t>al căror  consum anual de energie este mai mic de 1000 tone echivalent petrol auditul energetic se realizează astfel:</a:t>
            </a:r>
          </a:p>
          <a:p>
            <a:pPr marL="449580" algn="just">
              <a:lnSpc>
                <a:spcPct val="115000"/>
              </a:lnSpc>
              <a:spcAft>
                <a:spcPts val="0"/>
              </a:spcAft>
            </a:pPr>
            <a:r>
              <a:rPr lang="en-US" dirty="0" smtClean="0">
                <a:ea typeface="Calibri" panose="020F0502020204030204" pitchFamily="34" charset="0"/>
              </a:rPr>
              <a:t>a</a:t>
            </a:r>
            <a:r>
              <a:rPr lang="ro-RO" dirty="0" smtClean="0">
                <a:ea typeface="Calibri" panose="020F0502020204030204" pitchFamily="34" charset="0"/>
              </a:rPr>
              <a:t>) pentru  subunitățile </a:t>
            </a:r>
            <a:r>
              <a:rPr lang="ro-RO" dirty="0">
                <a:ea typeface="Calibri" panose="020F0502020204030204" pitchFamily="34" charset="0"/>
              </a:rPr>
              <a:t>al căror consum anual individual de energie este sub 1000 tone echivalent petrol </a:t>
            </a:r>
            <a:r>
              <a:rPr lang="ro-RO" dirty="0" err="1">
                <a:ea typeface="Calibri" panose="020F0502020204030204" pitchFamily="34" charset="0"/>
              </a:rPr>
              <a:t>şi</a:t>
            </a:r>
            <a:r>
              <a:rPr lang="ro-RO" dirty="0">
                <a:ea typeface="Calibri" panose="020F0502020204030204" pitchFamily="34" charset="0"/>
              </a:rPr>
              <a:t> însumat consumul anual de energie al </a:t>
            </a:r>
            <a:r>
              <a:rPr lang="ro-RO" dirty="0" smtClean="0">
                <a:ea typeface="Calibri" panose="020F0502020204030204" pitchFamily="34" charset="0"/>
              </a:rPr>
              <a:t>subunităților depășește </a:t>
            </a:r>
            <a:r>
              <a:rPr lang="ro-RO" dirty="0">
                <a:ea typeface="Calibri" panose="020F0502020204030204" pitchFamily="34" charset="0"/>
              </a:rPr>
              <a:t>1000 tone echivalent petrol se realizează audit energetic luând în considerare un contur de consum energetic </a:t>
            </a:r>
            <a:r>
              <a:rPr lang="ro-RO" dirty="0" smtClean="0">
                <a:ea typeface="Calibri" panose="020F0502020204030204" pitchFamily="34" charset="0"/>
              </a:rPr>
              <a:t>înglobând </a:t>
            </a:r>
            <a:r>
              <a:rPr lang="ro-RO" dirty="0">
                <a:ea typeface="Calibri" panose="020F0502020204030204" pitchFamily="34" charset="0"/>
              </a:rPr>
              <a:t>cel puțin 50% din consumul anual de energie al acestor </a:t>
            </a:r>
            <a:r>
              <a:rPr lang="ro-RO" dirty="0" smtClean="0">
                <a:ea typeface="Calibri" panose="020F0502020204030204" pitchFamily="34" charset="0"/>
              </a:rPr>
              <a:t>subunități;</a:t>
            </a:r>
            <a:endParaRPr lang="en-US" dirty="0" smtClean="0">
              <a:ea typeface="Calibri" panose="020F0502020204030204" pitchFamily="34" charset="0"/>
            </a:endParaRPr>
          </a:p>
          <a:p>
            <a:pPr marL="449580" algn="just">
              <a:lnSpc>
                <a:spcPct val="115000"/>
              </a:lnSpc>
              <a:spcAft>
                <a:spcPts val="0"/>
              </a:spcAft>
            </a:pPr>
            <a:endParaRPr lang="ro-RO" dirty="0">
              <a:ea typeface="Calibri" panose="020F0502020204030204" pitchFamily="34" charset="0"/>
            </a:endParaRPr>
          </a:p>
          <a:p>
            <a:pPr marL="449580" algn="just">
              <a:lnSpc>
                <a:spcPct val="115000"/>
              </a:lnSpc>
              <a:spcAft>
                <a:spcPts val="0"/>
              </a:spcAft>
            </a:pPr>
            <a:r>
              <a:rPr lang="en-US" dirty="0">
                <a:ea typeface="Calibri" panose="020F0502020204030204" pitchFamily="34" charset="0"/>
              </a:rPr>
              <a:t>b</a:t>
            </a:r>
            <a:r>
              <a:rPr lang="ro-RO" dirty="0" smtClean="0">
                <a:ea typeface="Calibri" panose="020F0502020204030204" pitchFamily="34" charset="0"/>
              </a:rPr>
              <a:t>) </a:t>
            </a:r>
            <a:r>
              <a:rPr lang="ro-RO" dirty="0">
                <a:ea typeface="Calibri" panose="020F0502020204030204" pitchFamily="34" charset="0"/>
              </a:rPr>
              <a:t>pentru </a:t>
            </a:r>
            <a:r>
              <a:rPr lang="ro-RO" dirty="0" smtClean="0">
                <a:ea typeface="Calibri" panose="020F0502020204030204" pitchFamily="34" charset="0"/>
              </a:rPr>
              <a:t>subunitățile </a:t>
            </a:r>
            <a:r>
              <a:rPr lang="ro-RO" dirty="0">
                <a:ea typeface="Calibri" panose="020F0502020204030204" pitchFamily="34" charset="0"/>
              </a:rPr>
              <a:t>al căror consum anual individual de energie este sub 1000 tone echivalent petrol </a:t>
            </a:r>
            <a:r>
              <a:rPr lang="ro-RO" dirty="0" err="1">
                <a:ea typeface="Calibri" panose="020F0502020204030204" pitchFamily="34" charset="0"/>
              </a:rPr>
              <a:t>şi</a:t>
            </a:r>
            <a:r>
              <a:rPr lang="ro-RO" dirty="0">
                <a:ea typeface="Calibri" panose="020F0502020204030204" pitchFamily="34" charset="0"/>
              </a:rPr>
              <a:t> însumat consumul anual de energie al </a:t>
            </a:r>
            <a:r>
              <a:rPr lang="ro-RO" dirty="0" smtClean="0">
                <a:ea typeface="Calibri" panose="020F0502020204030204" pitchFamily="34" charset="0"/>
              </a:rPr>
              <a:t>subunităților </a:t>
            </a:r>
            <a:r>
              <a:rPr lang="ro-RO" dirty="0">
                <a:ea typeface="Calibri" panose="020F0502020204030204" pitchFamily="34" charset="0"/>
              </a:rPr>
              <a:t>nu </a:t>
            </a:r>
            <a:r>
              <a:rPr lang="ro-RO" dirty="0" smtClean="0">
                <a:ea typeface="Calibri" panose="020F0502020204030204" pitchFamily="34" charset="0"/>
              </a:rPr>
              <a:t>depășește </a:t>
            </a:r>
            <a:r>
              <a:rPr lang="ro-RO" dirty="0">
                <a:ea typeface="Calibri" panose="020F0502020204030204" pitchFamily="34" charset="0"/>
              </a:rPr>
              <a:t>1000 tone echivalent petrol se realizează audit energetic pe un contur de consum energetic reprezentativ ales de către operatorul economic</a:t>
            </a:r>
            <a:r>
              <a:rPr lang="ro-RO" dirty="0" smtClean="0">
                <a:ea typeface="Calibri" panose="020F0502020204030204" pitchFamily="34" charset="0"/>
              </a:rPr>
              <a:t>;</a:t>
            </a:r>
            <a:endParaRPr lang="ro-RO" dirty="0"/>
          </a:p>
        </p:txBody>
      </p:sp>
    </p:spTree>
    <p:extLst>
      <p:ext uri="{BB962C8B-B14F-4D97-AF65-F5344CB8AC3E}">
        <p14:creationId xmlns="" xmlns:p14="http://schemas.microsoft.com/office/powerpoint/2010/main" val="1922386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678518" y="2276475"/>
            <a:ext cx="7988300" cy="592138"/>
          </a:xfrm>
          <a:prstGeom prst="rect">
            <a:avLst/>
          </a:prstGeom>
          <a:noFill/>
          <a:ln w="9525">
            <a:noFill/>
            <a:miter lim="800000"/>
            <a:headEnd/>
            <a:tailEnd/>
          </a:ln>
        </p:spPr>
        <p:txBody>
          <a:bodyPr anchor="b"/>
          <a:lstStyle/>
          <a:p>
            <a:pPr algn="ctr" eaLnBrk="1" hangingPunct="1"/>
            <a:endParaRPr lang="en-US" altLang="en-US" b="1">
              <a:solidFill>
                <a:srgbClr val="000000"/>
              </a:solidFill>
            </a:endParaRPr>
          </a:p>
        </p:txBody>
      </p:sp>
      <p:pic>
        <p:nvPicPr>
          <p:cNvPr id="20487" name="Picture 1"/>
          <p:cNvPicPr>
            <a:picLocks noChangeAspect="1"/>
          </p:cNvPicPr>
          <p:nvPr/>
        </p:nvPicPr>
        <p:blipFill>
          <a:blip r:embed="rId3" cstate="print"/>
          <a:srcRect/>
          <a:stretch>
            <a:fillRect/>
          </a:stretch>
        </p:blipFill>
        <p:spPr bwMode="auto">
          <a:xfrm>
            <a:off x="9974084" y="5267325"/>
            <a:ext cx="1535291" cy="863601"/>
          </a:xfrm>
          <a:prstGeom prst="rect">
            <a:avLst/>
          </a:prstGeom>
          <a:noFill/>
          <a:ln w="9525">
            <a:noFill/>
            <a:miter lim="800000"/>
            <a:headEnd/>
            <a:tailEnd/>
          </a:ln>
        </p:spPr>
      </p:pic>
      <p:sp>
        <p:nvSpPr>
          <p:cNvPr id="20489" name="Footer Placeholder 2"/>
          <p:cNvSpPr>
            <a:spLocks noGrp="1"/>
          </p:cNvSpPr>
          <p:nvPr>
            <p:ph type="ftr" sz="quarter" idx="11"/>
          </p:nvPr>
        </p:nvSpPr>
        <p:spPr bwMode="auto">
          <a:xfrm>
            <a:off x="713509" y="6377132"/>
            <a:ext cx="1458191" cy="365125"/>
          </a:xfrm>
          <a:noFill/>
          <a:ln>
            <a:miter lim="800000"/>
            <a:headEnd/>
            <a:tailEnd/>
          </a:ln>
        </p:spPr>
        <p:txBody>
          <a:bodyPr/>
          <a:lstStyle/>
          <a:p>
            <a:r>
              <a:rPr lang="en-US" dirty="0"/>
              <a:t>www.anre.ro</a:t>
            </a:r>
          </a:p>
        </p:txBody>
      </p:sp>
      <p:sp>
        <p:nvSpPr>
          <p:cNvPr id="20490" name="Slide Number Placeholder 3"/>
          <p:cNvSpPr>
            <a:spLocks noGrp="1"/>
          </p:cNvSpPr>
          <p:nvPr>
            <p:ph type="sldNum" sz="quarter" idx="12"/>
          </p:nvPr>
        </p:nvSpPr>
        <p:spPr bwMode="auto">
          <a:noFill/>
          <a:ln>
            <a:miter lim="800000"/>
            <a:headEnd/>
            <a:tailEnd/>
          </a:ln>
        </p:spPr>
        <p:txBody>
          <a:bodyPr/>
          <a:lstStyle/>
          <a:p>
            <a:fld id="{0A1B0EB1-1367-400F-AFA8-551E81815BDA}" type="slidenum">
              <a:rPr lang="ro-RO" altLang="ro-RO"/>
              <a:pPr/>
              <a:t>21</a:t>
            </a:fld>
            <a:endParaRPr lang="ro-RO" altLang="ro-RO" dirty="0"/>
          </a:p>
        </p:txBody>
      </p:sp>
      <p:sp>
        <p:nvSpPr>
          <p:cNvPr id="4" name="Rectangle 3"/>
          <p:cNvSpPr/>
          <p:nvPr/>
        </p:nvSpPr>
        <p:spPr>
          <a:xfrm>
            <a:off x="405246" y="1292437"/>
            <a:ext cx="11087100" cy="4233467"/>
          </a:xfrm>
          <a:prstGeom prst="rect">
            <a:avLst/>
          </a:prstGeom>
        </p:spPr>
        <p:txBody>
          <a:bodyPr wrap="square">
            <a:spAutoFit/>
          </a:bodyPr>
          <a:lstStyle/>
          <a:p>
            <a:pPr algn="just">
              <a:lnSpc>
                <a:spcPct val="115000"/>
              </a:lnSpc>
              <a:spcAft>
                <a:spcPts val="0"/>
              </a:spcAft>
            </a:pPr>
            <a:r>
              <a:rPr lang="ro-RO" dirty="0">
                <a:solidFill>
                  <a:srgbClr val="FF0000"/>
                </a:solidFill>
                <a:latin typeface="Times New Roman" panose="02020603050405020304" pitchFamily="18" charset="0"/>
                <a:ea typeface="Calibri" panose="020F0502020204030204" pitchFamily="34" charset="0"/>
              </a:rPr>
              <a:t> </a:t>
            </a:r>
            <a:endParaRPr lang="ro-RO" dirty="0">
              <a:latin typeface="Times New Roman" panose="02020603050405020304" pitchFamily="18" charset="0"/>
              <a:ea typeface="Calibri" panose="020F0502020204030204" pitchFamily="34" charset="0"/>
            </a:endParaRPr>
          </a:p>
          <a:p>
            <a:pPr marL="449580" algn="just">
              <a:lnSpc>
                <a:spcPct val="115000"/>
              </a:lnSpc>
              <a:spcAft>
                <a:spcPts val="0"/>
              </a:spcAft>
            </a:pPr>
            <a:r>
              <a:rPr lang="ro-RO" b="1" dirty="0">
                <a:solidFill>
                  <a:srgbClr val="000000"/>
                </a:solidFill>
                <a:latin typeface="Times New Roman" panose="02020603050405020304" pitchFamily="18" charset="0"/>
                <a:ea typeface="Calibri" panose="020F0502020204030204" pitchFamily="34" charset="0"/>
              </a:rPr>
              <a:t>     </a:t>
            </a:r>
            <a:r>
              <a:rPr lang="ro-RO" b="1" dirty="0" smtClean="0">
                <a:ea typeface="Calibri" panose="020F0502020204030204" pitchFamily="34" charset="0"/>
              </a:rPr>
              <a:t>Operatorii </a:t>
            </a:r>
            <a:r>
              <a:rPr lang="ro-RO" b="1" dirty="0">
                <a:ea typeface="Calibri" panose="020F0502020204030204" pitchFamily="34" charset="0"/>
              </a:rPr>
              <a:t>economici </a:t>
            </a:r>
            <a:r>
              <a:rPr lang="ro-RO" dirty="0">
                <a:ea typeface="Calibri" panose="020F0502020204030204" pitchFamily="34" charset="0"/>
              </a:rPr>
              <a:t>care după data intrării în vigoare a prezentei legi, pun în aplicare</a:t>
            </a:r>
            <a:r>
              <a:rPr lang="ro-RO" i="1" dirty="0">
                <a:ea typeface="Calibri" panose="020F0502020204030204" pitchFamily="34" charset="0"/>
              </a:rPr>
              <a:t> </a:t>
            </a:r>
            <a:r>
              <a:rPr lang="ro-RO" dirty="0">
                <a:ea typeface="Calibri" panose="020F0502020204030204" pitchFamily="34" charset="0"/>
              </a:rPr>
              <a:t>un sistem de </a:t>
            </a:r>
            <a:endParaRPr lang="en-US" dirty="0" smtClean="0">
              <a:ea typeface="Calibri" panose="020F0502020204030204" pitchFamily="34" charset="0"/>
            </a:endParaRPr>
          </a:p>
          <a:p>
            <a:pPr marL="449580" algn="ctr">
              <a:lnSpc>
                <a:spcPct val="115000"/>
              </a:lnSpc>
              <a:spcAft>
                <a:spcPts val="0"/>
              </a:spcAft>
            </a:pPr>
            <a:r>
              <a:rPr lang="ro-RO" dirty="0" smtClean="0">
                <a:solidFill>
                  <a:srgbClr val="FF0000"/>
                </a:solidFill>
                <a:ea typeface="Calibri" panose="020F0502020204030204" pitchFamily="34" charset="0"/>
              </a:rPr>
              <a:t>management </a:t>
            </a:r>
            <a:r>
              <a:rPr lang="ro-RO" dirty="0">
                <a:solidFill>
                  <a:srgbClr val="FF0000"/>
                </a:solidFill>
                <a:ea typeface="Calibri" panose="020F0502020204030204" pitchFamily="34" charset="0"/>
              </a:rPr>
              <a:t>al energiei </a:t>
            </a:r>
            <a:endParaRPr lang="en-US" dirty="0" smtClean="0">
              <a:solidFill>
                <a:srgbClr val="FF0000"/>
              </a:solidFill>
              <a:ea typeface="Calibri" panose="020F0502020204030204" pitchFamily="34" charset="0"/>
            </a:endParaRPr>
          </a:p>
          <a:p>
            <a:pPr marL="449580" algn="ctr">
              <a:lnSpc>
                <a:spcPct val="115000"/>
              </a:lnSpc>
              <a:spcAft>
                <a:spcPts val="0"/>
              </a:spcAft>
            </a:pPr>
            <a:r>
              <a:rPr lang="ro-RO" dirty="0">
                <a:solidFill>
                  <a:srgbClr val="FF0000"/>
                </a:solidFill>
                <a:ea typeface="Calibri" panose="020F0502020204030204" pitchFamily="34" charset="0"/>
              </a:rPr>
              <a:t>management al mediului</a:t>
            </a:r>
            <a:endParaRPr lang="en-US" dirty="0">
              <a:solidFill>
                <a:srgbClr val="FF0000"/>
              </a:solidFill>
              <a:ea typeface="Calibri" panose="020F0502020204030204" pitchFamily="34" charset="0"/>
            </a:endParaRPr>
          </a:p>
          <a:p>
            <a:pPr marL="449580" algn="just">
              <a:lnSpc>
                <a:spcPct val="115000"/>
              </a:lnSpc>
              <a:spcAft>
                <a:spcPts val="0"/>
              </a:spcAft>
            </a:pPr>
            <a:r>
              <a:rPr lang="ro-RO" dirty="0" smtClean="0">
                <a:ea typeface="Calibri" panose="020F0502020204030204" pitchFamily="34" charset="0"/>
              </a:rPr>
              <a:t>certificat </a:t>
            </a:r>
            <a:r>
              <a:rPr lang="ro-RO" dirty="0">
                <a:ea typeface="Calibri" panose="020F0502020204030204" pitchFamily="34" charset="0"/>
              </a:rPr>
              <a:t>de către un organism </a:t>
            </a:r>
            <a:r>
              <a:rPr lang="ro-RO" dirty="0">
                <a:ea typeface="Times New Roman" panose="02020603050405020304" pitchFamily="18" charset="0"/>
              </a:rPr>
              <a:t>de certificare acreditat de un organism național de acreditare conform   Regulamentului nr.765 al Parlamentului European și al Consiliului </a:t>
            </a:r>
            <a:r>
              <a:rPr lang="ro-RO" dirty="0">
                <a:ea typeface="Calibri" panose="020F0502020204030204" pitchFamily="34" charset="0"/>
              </a:rPr>
              <a:t>de stabilire a cerin</a:t>
            </a:r>
            <a:r>
              <a:rPr lang="ro-RO" dirty="0">
                <a:ea typeface="Times New Roman" panose="02020603050405020304" pitchFamily="18" charset="0"/>
              </a:rPr>
              <a:t>ț</a:t>
            </a:r>
            <a:r>
              <a:rPr lang="ro-RO" dirty="0">
                <a:ea typeface="Calibri" panose="020F0502020204030204" pitchFamily="34" charset="0"/>
              </a:rPr>
              <a:t>elor de acreditare </a:t>
            </a:r>
            <a:r>
              <a:rPr lang="ro-RO" dirty="0">
                <a:ea typeface="Times New Roman" panose="02020603050405020304" pitchFamily="18" charset="0"/>
              </a:rPr>
              <a:t>ș</a:t>
            </a:r>
            <a:r>
              <a:rPr lang="ro-RO" dirty="0">
                <a:ea typeface="Calibri" panose="020F0502020204030204" pitchFamily="34" charset="0"/>
              </a:rPr>
              <a:t>i de supraveghere a pie</a:t>
            </a:r>
            <a:r>
              <a:rPr lang="ro-RO" dirty="0">
                <a:ea typeface="Times New Roman" panose="02020603050405020304" pitchFamily="18" charset="0"/>
              </a:rPr>
              <a:t>ț</a:t>
            </a:r>
            <a:r>
              <a:rPr lang="ro-RO" dirty="0">
                <a:ea typeface="Calibri" panose="020F0502020204030204" pitchFamily="34" charset="0"/>
              </a:rPr>
              <a:t>ei în ceea ce prive</a:t>
            </a:r>
            <a:r>
              <a:rPr lang="ro-RO" dirty="0">
                <a:ea typeface="Times New Roman" panose="02020603050405020304" pitchFamily="18" charset="0"/>
              </a:rPr>
              <a:t>ș</a:t>
            </a:r>
            <a:r>
              <a:rPr lang="ro-RO" dirty="0">
                <a:ea typeface="Calibri" panose="020F0502020204030204" pitchFamily="34" charset="0"/>
              </a:rPr>
              <a:t>te comercializarea produselor </a:t>
            </a:r>
            <a:r>
              <a:rPr lang="ro-RO" dirty="0">
                <a:ea typeface="Times New Roman" panose="02020603050405020304" pitchFamily="18" charset="0"/>
              </a:rPr>
              <a:t>ș</a:t>
            </a:r>
            <a:r>
              <a:rPr lang="ro-RO" dirty="0">
                <a:ea typeface="Calibri" panose="020F0502020204030204" pitchFamily="34" charset="0"/>
              </a:rPr>
              <a:t>i de abrogare a Regulamentului (CEE) nr. 339/93, în conformitate cu standardul de </a:t>
            </a:r>
            <a:r>
              <a:rPr lang="ro-RO" dirty="0" smtClean="0">
                <a:ea typeface="Calibri" panose="020F0502020204030204" pitchFamily="34" charset="0"/>
              </a:rPr>
              <a:t>referință </a:t>
            </a:r>
            <a:endParaRPr lang="en-US" dirty="0" smtClean="0">
              <a:ea typeface="Calibri" panose="020F0502020204030204" pitchFamily="34" charset="0"/>
            </a:endParaRPr>
          </a:p>
          <a:p>
            <a:pPr marL="449580" algn="ctr">
              <a:lnSpc>
                <a:spcPct val="115000"/>
              </a:lnSpc>
              <a:spcAft>
                <a:spcPts val="0"/>
              </a:spcAft>
            </a:pPr>
            <a:r>
              <a:rPr lang="ro-RO" dirty="0" smtClean="0">
                <a:solidFill>
                  <a:srgbClr val="FF0000"/>
                </a:solidFill>
                <a:ea typeface="Calibri" panose="020F0502020204030204" pitchFamily="34" charset="0"/>
              </a:rPr>
              <a:t>SR </a:t>
            </a:r>
            <a:r>
              <a:rPr lang="ro-RO" dirty="0">
                <a:solidFill>
                  <a:srgbClr val="FF0000"/>
                </a:solidFill>
                <a:ea typeface="Calibri" panose="020F0502020204030204" pitchFamily="34" charset="0"/>
              </a:rPr>
              <a:t>EN ISO </a:t>
            </a:r>
            <a:r>
              <a:rPr lang="ro-RO" dirty="0" smtClean="0">
                <a:solidFill>
                  <a:srgbClr val="FF0000"/>
                </a:solidFill>
                <a:ea typeface="Calibri" panose="020F0502020204030204" pitchFamily="34" charset="0"/>
              </a:rPr>
              <a:t>50001:2011</a:t>
            </a:r>
            <a:endParaRPr lang="en-US" dirty="0" smtClean="0">
              <a:solidFill>
                <a:srgbClr val="FF0000"/>
              </a:solidFill>
              <a:ea typeface="Calibri" panose="020F0502020204030204" pitchFamily="34" charset="0"/>
            </a:endParaRPr>
          </a:p>
          <a:p>
            <a:pPr marL="449580" algn="ctr">
              <a:lnSpc>
                <a:spcPct val="115000"/>
              </a:lnSpc>
              <a:spcAft>
                <a:spcPts val="0"/>
              </a:spcAft>
            </a:pPr>
            <a:r>
              <a:rPr lang="ro-RO" dirty="0" smtClean="0">
                <a:solidFill>
                  <a:srgbClr val="FF0000"/>
                </a:solidFill>
                <a:ea typeface="Calibri" panose="020F0502020204030204" pitchFamily="34" charset="0"/>
              </a:rPr>
              <a:t>SR </a:t>
            </a:r>
            <a:r>
              <a:rPr lang="ro-RO" dirty="0">
                <a:solidFill>
                  <a:srgbClr val="FF0000"/>
                </a:solidFill>
                <a:ea typeface="Calibri" panose="020F0502020204030204" pitchFamily="34" charset="0"/>
              </a:rPr>
              <a:t>EN ISO 14001:2005 </a:t>
            </a:r>
            <a:endParaRPr lang="en-US" dirty="0" smtClean="0">
              <a:solidFill>
                <a:srgbClr val="FF0000"/>
              </a:solidFill>
              <a:ea typeface="Calibri" panose="020F0502020204030204" pitchFamily="34" charset="0"/>
            </a:endParaRPr>
          </a:p>
          <a:p>
            <a:pPr marL="449580" algn="just">
              <a:lnSpc>
                <a:spcPct val="115000"/>
              </a:lnSpc>
              <a:spcAft>
                <a:spcPts val="0"/>
              </a:spcAft>
            </a:pPr>
            <a:r>
              <a:rPr lang="ro-RO" dirty="0" smtClean="0">
                <a:ea typeface="Calibri" panose="020F0502020204030204" pitchFamily="34" charset="0"/>
              </a:rPr>
              <a:t>sunt </a:t>
            </a:r>
            <a:r>
              <a:rPr lang="ro-RO" dirty="0">
                <a:ea typeface="Calibri" panose="020F0502020204030204" pitchFamily="34" charset="0"/>
              </a:rPr>
              <a:t>exceptați de la elaborarea unui audit energetic o dată la 4 ani dacă fac dovada că certificarea </a:t>
            </a:r>
            <a:r>
              <a:rPr lang="ro-RO" dirty="0" err="1">
                <a:ea typeface="Calibri" panose="020F0502020204030204" pitchFamily="34" charset="0"/>
              </a:rPr>
              <a:t>şi</a:t>
            </a:r>
            <a:r>
              <a:rPr lang="ro-RO" dirty="0">
                <a:ea typeface="Calibri" panose="020F0502020204030204" pitchFamily="34" charset="0"/>
              </a:rPr>
              <a:t> respectiv recertificarea sistemului de management s-au făcut având la bază un audit energetic elaborat în condițiile prezentei legi</a:t>
            </a:r>
            <a:r>
              <a:rPr lang="ro-RO" dirty="0" smtClean="0">
                <a:ea typeface="Calibri" panose="020F0502020204030204" pitchFamily="34" charset="0"/>
              </a:rPr>
              <a:t>.</a:t>
            </a:r>
            <a:endParaRPr lang="ro-RO" dirty="0">
              <a:ea typeface="Calibri" panose="020F0502020204030204" pitchFamily="34" charset="0"/>
            </a:endParaRPr>
          </a:p>
        </p:txBody>
      </p:sp>
    </p:spTree>
    <p:extLst>
      <p:ext uri="{BB962C8B-B14F-4D97-AF65-F5344CB8AC3E}">
        <p14:creationId xmlns="" xmlns:p14="http://schemas.microsoft.com/office/powerpoint/2010/main" val="845297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036109" y="1333500"/>
            <a:ext cx="10850033" cy="369332"/>
          </a:xfrm>
          <a:prstGeom prst="rect">
            <a:avLst/>
          </a:prstGeom>
          <a:noFill/>
          <a:ln w="9525">
            <a:noFill/>
            <a:miter lim="800000"/>
            <a:headEnd/>
            <a:tailEnd/>
          </a:ln>
        </p:spPr>
        <p:txBody>
          <a:bodyPr>
            <a:spAutoFit/>
          </a:bodyPr>
          <a:lstStyle/>
          <a:p>
            <a:pPr algn="just" eaLnBrk="1" hangingPunct="1">
              <a:lnSpc>
                <a:spcPct val="90000"/>
              </a:lnSpc>
              <a:spcBef>
                <a:spcPts val="750"/>
              </a:spcBef>
            </a:pPr>
            <a:r>
              <a:rPr lang="ro-RO" altLang="ro-RO" sz="2000" b="1" dirty="0">
                <a:solidFill>
                  <a:srgbClr val="FF0000"/>
                </a:solidFill>
              </a:rPr>
              <a:t>Decizia nr. 8/2015 </a:t>
            </a:r>
            <a:r>
              <a:rPr lang="ro-RO" altLang="ro-RO" dirty="0"/>
              <a:t>privind aprobarea Modelului pentru întocmirea </a:t>
            </a:r>
            <a:r>
              <a:rPr lang="en-US" altLang="ro-RO" dirty="0" smtClean="0"/>
              <a:t>PIEE </a:t>
            </a:r>
            <a:r>
              <a:rPr lang="ro-RO" altLang="ro-RO" dirty="0" smtClean="0"/>
              <a:t>pentru </a:t>
            </a:r>
            <a:r>
              <a:rPr lang="ro-RO" altLang="ro-RO" dirty="0"/>
              <a:t>unități industriale </a:t>
            </a:r>
            <a:endParaRPr lang="en-US" altLang="ro-RO" dirty="0"/>
          </a:p>
        </p:txBody>
      </p:sp>
      <p:pic>
        <p:nvPicPr>
          <p:cNvPr id="24580" name="Picture 4"/>
          <p:cNvPicPr>
            <a:picLocks noChangeAspect="1"/>
          </p:cNvPicPr>
          <p:nvPr/>
        </p:nvPicPr>
        <p:blipFill>
          <a:blip r:embed="rId2" cstate="print"/>
          <a:srcRect/>
          <a:stretch>
            <a:fillRect/>
          </a:stretch>
        </p:blipFill>
        <p:spPr bwMode="auto">
          <a:xfrm>
            <a:off x="301336" y="2038823"/>
            <a:ext cx="7739494" cy="1315132"/>
          </a:xfrm>
          <a:prstGeom prst="rect">
            <a:avLst/>
          </a:prstGeom>
          <a:noFill/>
          <a:ln w="9525">
            <a:noFill/>
            <a:miter lim="800000"/>
            <a:headEnd/>
            <a:tailEnd/>
          </a:ln>
        </p:spPr>
      </p:pic>
      <p:pic>
        <p:nvPicPr>
          <p:cNvPr id="24581" name="Picture 6"/>
          <p:cNvPicPr>
            <a:picLocks noChangeAspect="1"/>
          </p:cNvPicPr>
          <p:nvPr/>
        </p:nvPicPr>
        <p:blipFill>
          <a:blip r:embed="rId3" cstate="print"/>
          <a:srcRect/>
          <a:stretch>
            <a:fillRect/>
          </a:stretch>
        </p:blipFill>
        <p:spPr bwMode="auto">
          <a:xfrm>
            <a:off x="394854" y="4217868"/>
            <a:ext cx="7335982" cy="1192622"/>
          </a:xfrm>
          <a:prstGeom prst="rect">
            <a:avLst/>
          </a:prstGeom>
          <a:noFill/>
          <a:ln w="9525">
            <a:noFill/>
            <a:miter lim="800000"/>
            <a:headEnd/>
            <a:tailEnd/>
          </a:ln>
        </p:spPr>
      </p:pic>
      <p:sp>
        <p:nvSpPr>
          <p:cNvPr id="24583" name="Footer Placeholder 2"/>
          <p:cNvSpPr>
            <a:spLocks noGrp="1"/>
          </p:cNvSpPr>
          <p:nvPr>
            <p:ph type="ftr" sz="quarter" idx="11"/>
          </p:nvPr>
        </p:nvSpPr>
        <p:spPr bwMode="auto">
          <a:xfrm>
            <a:off x="696190" y="6335568"/>
            <a:ext cx="1357745" cy="365125"/>
          </a:xfrm>
          <a:noFill/>
          <a:ln>
            <a:miter lim="800000"/>
            <a:headEnd/>
            <a:tailEnd/>
          </a:ln>
        </p:spPr>
        <p:txBody>
          <a:bodyPr/>
          <a:lstStyle/>
          <a:p>
            <a:r>
              <a:rPr lang="en-US" dirty="0"/>
              <a:t>www.anre.ro</a:t>
            </a:r>
          </a:p>
        </p:txBody>
      </p:sp>
      <p:sp>
        <p:nvSpPr>
          <p:cNvPr id="7" name="Rectangle 2"/>
          <p:cNvSpPr>
            <a:spLocks noChangeArrowheads="1"/>
          </p:cNvSpPr>
          <p:nvPr/>
        </p:nvSpPr>
        <p:spPr bwMode="auto">
          <a:xfrm>
            <a:off x="8146472" y="2045568"/>
            <a:ext cx="3927769" cy="3294235"/>
          </a:xfrm>
          <a:prstGeom prst="rect">
            <a:avLst/>
          </a:prstGeom>
          <a:noFill/>
          <a:ln w="9525">
            <a:noFill/>
            <a:miter lim="800000"/>
            <a:headEnd/>
            <a:tailEnd/>
          </a:ln>
        </p:spPr>
        <p:txBody>
          <a:bodyPr wrap="square">
            <a:spAutoFit/>
          </a:bodyPr>
          <a:lstStyle/>
          <a:p>
            <a:pPr algn="just"/>
            <a:r>
              <a:rPr lang="ro-RO" altLang="ro-RO" b="1" dirty="0">
                <a:solidFill>
                  <a:srgbClr val="FF0000"/>
                </a:solidFill>
                <a:cs typeface="Times New Roman" pitchFamily="18" charset="0"/>
              </a:rPr>
              <a:t>ANEXA </a:t>
            </a:r>
            <a:r>
              <a:rPr lang="ro-RO" altLang="ro-RO" b="1" dirty="0" smtClean="0">
                <a:solidFill>
                  <a:srgbClr val="FF0000"/>
                </a:solidFill>
                <a:cs typeface="Times New Roman" pitchFamily="18" charset="0"/>
              </a:rPr>
              <a:t>II</a:t>
            </a:r>
            <a:r>
              <a:rPr lang="en-US" altLang="ro-RO" b="1" dirty="0" smtClean="0">
                <a:solidFill>
                  <a:srgbClr val="FF0000"/>
                </a:solidFill>
                <a:cs typeface="Times New Roman" pitchFamily="18" charset="0"/>
              </a:rPr>
              <a:t> : </a:t>
            </a:r>
            <a:r>
              <a:rPr lang="ro-RO" altLang="ro-RO" b="1" dirty="0">
                <a:solidFill>
                  <a:srgbClr val="FF0000"/>
                </a:solidFill>
              </a:rPr>
              <a:t>măsuri posibile de eficiență energetică pentru principalele tipuri de instalații consumatoare de </a:t>
            </a:r>
            <a:r>
              <a:rPr lang="ro-RO" altLang="ro-RO" b="1" dirty="0" smtClean="0">
                <a:solidFill>
                  <a:srgbClr val="FF0000"/>
                </a:solidFill>
              </a:rPr>
              <a:t>energie</a:t>
            </a:r>
            <a:endParaRPr lang="en-US" altLang="ro-RO" b="1" dirty="0" smtClean="0">
              <a:solidFill>
                <a:srgbClr val="FF0000"/>
              </a:solidFill>
            </a:endParaRPr>
          </a:p>
          <a:p>
            <a:pPr marL="342900" indent="-342900">
              <a:lnSpc>
                <a:spcPct val="107000"/>
              </a:lnSpc>
              <a:buFont typeface="Symbol" pitchFamily="18" charset="2"/>
              <a:buChar char=""/>
            </a:pPr>
            <a:r>
              <a:rPr lang="en-US" altLang="ro-RO" b="1" dirty="0" smtClean="0">
                <a:cs typeface="Times New Roman" pitchFamily="18" charset="0"/>
              </a:rPr>
              <a:t> </a:t>
            </a:r>
            <a:r>
              <a:rPr lang="en-US" altLang="ro-RO" b="1" dirty="0">
                <a:ea typeface="Calibri" pitchFamily="34" charset="0"/>
                <a:cs typeface="Times New Roman" pitchFamily="18" charset="0"/>
              </a:rPr>
              <a:t>MOTOARE</a:t>
            </a:r>
            <a:endParaRPr lang="ro-RO" altLang="ro-RO" sz="1600" dirty="0">
              <a:ea typeface="Calibri" pitchFamily="34" charset="0"/>
              <a:cs typeface="Times New Roman" pitchFamily="18" charset="0"/>
            </a:endParaRPr>
          </a:p>
          <a:p>
            <a:pPr marL="342900" indent="-342900">
              <a:lnSpc>
                <a:spcPct val="107000"/>
              </a:lnSpc>
              <a:buFont typeface="Symbol" pitchFamily="18" charset="2"/>
              <a:buChar char=""/>
            </a:pPr>
            <a:r>
              <a:rPr lang="en-US" altLang="ro-RO" b="1" dirty="0">
                <a:ea typeface="Calibri" pitchFamily="34" charset="0"/>
                <a:cs typeface="Times New Roman" pitchFamily="18" charset="0"/>
              </a:rPr>
              <a:t>AER COMPRIMAT</a:t>
            </a:r>
            <a:endParaRPr lang="ro-RO" altLang="ro-RO" sz="1600" dirty="0">
              <a:ea typeface="Calibri" pitchFamily="34" charset="0"/>
              <a:cs typeface="Times New Roman" pitchFamily="18" charset="0"/>
            </a:endParaRPr>
          </a:p>
          <a:p>
            <a:pPr marL="342900" indent="-342900">
              <a:lnSpc>
                <a:spcPct val="107000"/>
              </a:lnSpc>
              <a:buFont typeface="Symbol" pitchFamily="18" charset="2"/>
              <a:buChar char=""/>
            </a:pPr>
            <a:r>
              <a:rPr lang="en-US" altLang="ro-RO" b="1" dirty="0">
                <a:ea typeface="Calibri" pitchFamily="34" charset="0"/>
                <a:cs typeface="Times New Roman" pitchFamily="18" charset="0"/>
              </a:rPr>
              <a:t>COMPRESOARE</a:t>
            </a:r>
            <a:endParaRPr lang="ro-RO" altLang="ro-RO" sz="1600" dirty="0">
              <a:ea typeface="Calibri" pitchFamily="34" charset="0"/>
              <a:cs typeface="Times New Roman" pitchFamily="18" charset="0"/>
            </a:endParaRPr>
          </a:p>
          <a:p>
            <a:pPr marL="342900" indent="-342900">
              <a:lnSpc>
                <a:spcPct val="107000"/>
              </a:lnSpc>
              <a:buFont typeface="Symbol" pitchFamily="18" charset="2"/>
              <a:buChar char=""/>
            </a:pPr>
            <a:r>
              <a:rPr lang="en-US" altLang="ro-RO" b="1" dirty="0">
                <a:ea typeface="Calibri" pitchFamily="34" charset="0"/>
                <a:cs typeface="Times New Roman" pitchFamily="18" charset="0"/>
              </a:rPr>
              <a:t>VENTILATOARE</a:t>
            </a:r>
            <a:endParaRPr lang="ro-RO" altLang="ro-RO" sz="1600" dirty="0">
              <a:ea typeface="Calibri" pitchFamily="34" charset="0"/>
              <a:cs typeface="Times New Roman" pitchFamily="18" charset="0"/>
            </a:endParaRPr>
          </a:p>
          <a:p>
            <a:pPr marL="342900" indent="-342900">
              <a:lnSpc>
                <a:spcPct val="107000"/>
              </a:lnSpc>
              <a:buFont typeface="Symbol" pitchFamily="18" charset="2"/>
              <a:buChar char=""/>
            </a:pPr>
            <a:r>
              <a:rPr lang="en-US" altLang="ro-RO" b="1" dirty="0">
                <a:ea typeface="Calibri" pitchFamily="34" charset="0"/>
                <a:cs typeface="Times New Roman" pitchFamily="18" charset="0"/>
              </a:rPr>
              <a:t>POMPE</a:t>
            </a:r>
            <a:endParaRPr lang="ro-RO" altLang="ro-RO" sz="1600" dirty="0">
              <a:ea typeface="Calibri" pitchFamily="34" charset="0"/>
              <a:cs typeface="Times New Roman" pitchFamily="18" charset="0"/>
            </a:endParaRPr>
          </a:p>
          <a:p>
            <a:pPr marL="342900" indent="-342900">
              <a:lnSpc>
                <a:spcPct val="107000"/>
              </a:lnSpc>
              <a:buFont typeface="Symbol" pitchFamily="18" charset="2"/>
              <a:buChar char=""/>
            </a:pPr>
            <a:r>
              <a:rPr lang="en-US" altLang="ro-RO" b="1" dirty="0">
                <a:ea typeface="Calibri" pitchFamily="34" charset="0"/>
                <a:cs typeface="Times New Roman" pitchFamily="18" charset="0"/>
              </a:rPr>
              <a:t>CUPTOARE</a:t>
            </a:r>
            <a:endParaRPr lang="ro-RO" altLang="ro-RO" sz="1600" dirty="0">
              <a:ea typeface="Calibri" pitchFamily="34" charset="0"/>
              <a:cs typeface="Times New Roman" pitchFamily="18" charset="0"/>
            </a:endParaRPr>
          </a:p>
          <a:p>
            <a:pPr marL="342900" indent="-342900">
              <a:lnSpc>
                <a:spcPct val="107000"/>
              </a:lnSpc>
              <a:buFont typeface="Symbol" pitchFamily="18" charset="2"/>
              <a:buChar char=""/>
            </a:pPr>
            <a:r>
              <a:rPr lang="en-US" altLang="ro-RO" b="1" dirty="0">
                <a:ea typeface="Calibri" pitchFamily="34" charset="0"/>
                <a:cs typeface="Times New Roman" pitchFamily="18" charset="0"/>
              </a:rPr>
              <a:t>CAZANE</a:t>
            </a:r>
            <a:endParaRPr lang="ro-RO" altLang="ro-RO" sz="1600" dirty="0">
              <a:ea typeface="Calibri" pitchFamily="34" charset="0"/>
              <a:cs typeface="Times New Roman" pitchFamily="18" charset="0"/>
            </a:endParaRPr>
          </a:p>
          <a:p>
            <a:pPr marL="342900" indent="-342900">
              <a:lnSpc>
                <a:spcPct val="107000"/>
              </a:lnSpc>
              <a:spcAft>
                <a:spcPts val="800"/>
              </a:spcAft>
              <a:buFont typeface="Symbol" pitchFamily="18" charset="2"/>
              <a:buChar char=""/>
            </a:pPr>
            <a:r>
              <a:rPr lang="en-US" altLang="ro-RO" b="1" dirty="0" smtClean="0">
                <a:ea typeface="Calibri" pitchFamily="34" charset="0"/>
                <a:cs typeface="Times New Roman" pitchFamily="18" charset="0"/>
              </a:rPr>
              <a:t>ILUMINAT</a:t>
            </a:r>
            <a:endParaRPr lang="ro-RO" altLang="ro-RO" sz="1400" dirty="0">
              <a:ea typeface="Calibri" pitchFamily="34" charset="0"/>
              <a:cs typeface="Times New Roman" pitchFamily="18" charset="0"/>
            </a:endParaRPr>
          </a:p>
        </p:txBody>
      </p:sp>
    </p:spTree>
    <p:extLst>
      <p:ext uri="{BB962C8B-B14F-4D97-AF65-F5344CB8AC3E}">
        <p14:creationId xmlns="" xmlns:p14="http://schemas.microsoft.com/office/powerpoint/2010/main" val="1665824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Footer Placeholder 2"/>
          <p:cNvSpPr>
            <a:spLocks noGrp="1"/>
          </p:cNvSpPr>
          <p:nvPr>
            <p:ph type="ftr" sz="quarter" idx="11"/>
          </p:nvPr>
        </p:nvSpPr>
        <p:spPr bwMode="auto">
          <a:xfrm>
            <a:off x="571499" y="6335568"/>
            <a:ext cx="1669473" cy="365125"/>
          </a:xfrm>
          <a:noFill/>
          <a:ln>
            <a:miter lim="800000"/>
            <a:headEnd/>
            <a:tailEnd/>
          </a:ln>
        </p:spPr>
        <p:txBody>
          <a:bodyPr/>
          <a:lstStyle/>
          <a:p>
            <a:r>
              <a:rPr lang="en-US" dirty="0"/>
              <a:t>www.anre.ro</a:t>
            </a:r>
          </a:p>
        </p:txBody>
      </p:sp>
      <p:sp>
        <p:nvSpPr>
          <p:cNvPr id="2" name="Rectangle 1"/>
          <p:cNvSpPr/>
          <p:nvPr/>
        </p:nvSpPr>
        <p:spPr>
          <a:xfrm>
            <a:off x="674310" y="3019347"/>
            <a:ext cx="10474036" cy="156966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Blip>
                <a:blip r:embed="rId2"/>
              </a:buBlip>
            </a:pPr>
            <a:r>
              <a:rPr lang="ro-RO" sz="1600" dirty="0" smtClean="0">
                <a:ea typeface="Times New Roman" panose="02020603050405020304" pitchFamily="18" charset="0"/>
              </a:rPr>
              <a:t>platforma software Sistemul Informatic Integrat al ANRE (MIS) a fost extinsă  prin componenta destinată monitorizării consumatorilor de energie, a rezultat necesitatea completării acestei raportării online de către operatorii economici.  </a:t>
            </a:r>
          </a:p>
          <a:p>
            <a:pPr marL="342900" lvl="0" indent="-342900" algn="just">
              <a:lnSpc>
                <a:spcPct val="150000"/>
              </a:lnSpc>
              <a:spcAft>
                <a:spcPts val="0"/>
              </a:spcAft>
              <a:buFont typeface="Symbol" panose="05050102010706020507" pitchFamily="18" charset="2"/>
              <a:buBlip>
                <a:blip r:embed="rId2"/>
              </a:buBlip>
            </a:pPr>
            <a:endParaRPr lang="ro-RO" sz="1600" dirty="0" smtClean="0">
              <a:ea typeface="Times New Roman" panose="02020603050405020304" pitchFamily="18" charset="0"/>
            </a:endParaRPr>
          </a:p>
          <a:p>
            <a:pPr marL="342900" lvl="0" indent="-342900" algn="just">
              <a:lnSpc>
                <a:spcPct val="150000"/>
              </a:lnSpc>
              <a:spcAft>
                <a:spcPts val="0"/>
              </a:spcAft>
              <a:buFont typeface="Symbol" panose="05050102010706020507" pitchFamily="18" charset="2"/>
              <a:buBlip>
                <a:blip r:embed="rId2"/>
              </a:buBlip>
            </a:pPr>
            <a:r>
              <a:rPr lang="ro-RO" sz="1600" dirty="0" smtClean="0">
                <a:ea typeface="Times New Roman" panose="02020603050405020304" pitchFamily="18" charset="0"/>
              </a:rPr>
              <a:t>revizuirii Deciziei 1765/2013 cu </a:t>
            </a:r>
            <a:r>
              <a:rPr lang="ro-RO" sz="1600" b="1" dirty="0" smtClean="0">
                <a:ea typeface="Times New Roman" panose="02020603050405020304" pitchFamily="18" charset="0"/>
              </a:rPr>
              <a:t>obligativitatea operatorului economic </a:t>
            </a:r>
            <a:r>
              <a:rPr lang="ro-RO" sz="1600" dirty="0" smtClean="0">
                <a:ea typeface="Times New Roman" panose="02020603050405020304" pitchFamily="18" charset="0"/>
              </a:rPr>
              <a:t>de raportare online a celor doua machete.</a:t>
            </a:r>
            <a:endParaRPr lang="ro-RO" sz="1600" dirty="0">
              <a:effectLst/>
              <a:ea typeface="Times New Roman" panose="02020603050405020304" pitchFamily="18" charset="0"/>
            </a:endParaRPr>
          </a:p>
        </p:txBody>
      </p:sp>
      <p:sp>
        <p:nvSpPr>
          <p:cNvPr id="3" name="Rectangle 2"/>
          <p:cNvSpPr/>
          <p:nvPr/>
        </p:nvSpPr>
        <p:spPr>
          <a:xfrm>
            <a:off x="2391783" y="1239404"/>
            <a:ext cx="7871011" cy="1200329"/>
          </a:xfrm>
          <a:prstGeom prst="rect">
            <a:avLst/>
          </a:prstGeom>
        </p:spPr>
        <p:txBody>
          <a:bodyPr wrap="square">
            <a:spAutoFit/>
          </a:bodyPr>
          <a:lstStyle/>
          <a:p>
            <a:pPr algn="ctr">
              <a:lnSpc>
                <a:spcPct val="150000"/>
              </a:lnSpc>
              <a:spcAft>
                <a:spcPts val="0"/>
              </a:spcAft>
            </a:pPr>
            <a:r>
              <a:rPr lang="ro-RO" sz="1600" b="1" dirty="0">
                <a:solidFill>
                  <a:srgbClr val="FF0000"/>
                </a:solidFill>
                <a:ea typeface="Times New Roman" panose="02020603050405020304" pitchFamily="18" charset="0"/>
              </a:rPr>
              <a:t>Decizie nr. </a:t>
            </a:r>
            <a:r>
              <a:rPr lang="ro-RO" sz="1600" b="1" dirty="0" smtClean="0">
                <a:solidFill>
                  <a:srgbClr val="FF0000"/>
                </a:solidFill>
                <a:ea typeface="Times New Roman" panose="02020603050405020304" pitchFamily="18" charset="0"/>
              </a:rPr>
              <a:t>860</a:t>
            </a:r>
            <a:r>
              <a:rPr lang="en-US" sz="1600" b="1" dirty="0" smtClean="0">
                <a:solidFill>
                  <a:srgbClr val="FF0000"/>
                </a:solidFill>
                <a:ea typeface="Times New Roman" panose="02020603050405020304" pitchFamily="18" charset="0"/>
              </a:rPr>
              <a:t>/</a:t>
            </a:r>
            <a:r>
              <a:rPr lang="ro-RO" sz="1600" b="1" dirty="0" smtClean="0">
                <a:solidFill>
                  <a:srgbClr val="FF0000"/>
                </a:solidFill>
                <a:ea typeface="Times New Roman" panose="02020603050405020304" pitchFamily="18" charset="0"/>
              </a:rPr>
              <a:t>2017</a:t>
            </a:r>
            <a:r>
              <a:rPr lang="en-US" sz="1600" b="1" dirty="0" smtClean="0">
                <a:solidFill>
                  <a:srgbClr val="FF0000"/>
                </a:solidFill>
                <a:ea typeface="Times New Roman" panose="02020603050405020304" pitchFamily="18" charset="0"/>
              </a:rPr>
              <a:t> </a:t>
            </a:r>
            <a:r>
              <a:rPr lang="ro-RO" sz="1600" b="1" dirty="0" smtClean="0">
                <a:solidFill>
                  <a:srgbClr val="FF0000"/>
                </a:solidFill>
                <a:ea typeface="Times New Roman" panose="02020603050405020304" pitchFamily="18" charset="0"/>
              </a:rPr>
              <a:t> </a:t>
            </a:r>
            <a:r>
              <a:rPr lang="ro-RO" sz="1600" b="1" dirty="0">
                <a:solidFill>
                  <a:srgbClr val="FF0000"/>
                </a:solidFill>
                <a:ea typeface="Times New Roman" panose="02020603050405020304" pitchFamily="18" charset="0"/>
              </a:rPr>
              <a:t>privind aprobarea machetelor </a:t>
            </a:r>
            <a:endParaRPr lang="en-US" sz="1600" b="1" dirty="0" smtClean="0">
              <a:solidFill>
                <a:srgbClr val="FF0000"/>
              </a:solidFill>
              <a:ea typeface="Times New Roman" panose="02020603050405020304" pitchFamily="18" charset="0"/>
            </a:endParaRPr>
          </a:p>
          <a:p>
            <a:pPr algn="ctr">
              <a:lnSpc>
                <a:spcPct val="150000"/>
              </a:lnSpc>
              <a:spcAft>
                <a:spcPts val="0"/>
              </a:spcAft>
            </a:pPr>
            <a:r>
              <a:rPr lang="ro-RO" sz="1600" b="1" dirty="0" smtClean="0">
                <a:solidFill>
                  <a:srgbClr val="FF0000"/>
                </a:solidFill>
                <a:ea typeface="Times New Roman" panose="02020603050405020304" pitchFamily="18" charset="0"/>
              </a:rPr>
              <a:t>pentru Declarația </a:t>
            </a:r>
            <a:r>
              <a:rPr lang="ro-RO" sz="1600" b="1" dirty="0">
                <a:solidFill>
                  <a:srgbClr val="FF0000"/>
                </a:solidFill>
                <a:ea typeface="Times New Roman" panose="02020603050405020304" pitchFamily="18" charset="0"/>
              </a:rPr>
              <a:t>de consum total anual de energie </a:t>
            </a:r>
            <a:r>
              <a:rPr lang="ro-RO" sz="1600" b="1" dirty="0" err="1">
                <a:solidFill>
                  <a:srgbClr val="FF0000"/>
                </a:solidFill>
                <a:ea typeface="Times New Roman" panose="02020603050405020304" pitchFamily="18" charset="0"/>
              </a:rPr>
              <a:t>şi</a:t>
            </a:r>
            <a:r>
              <a:rPr lang="ro-RO" sz="1600" b="1" dirty="0">
                <a:solidFill>
                  <a:srgbClr val="FF0000"/>
                </a:solidFill>
                <a:ea typeface="Times New Roman" panose="02020603050405020304" pitchFamily="18" charset="0"/>
              </a:rPr>
              <a:t> pentru Chestionarul de analiză energetică a consumatorului de energie</a:t>
            </a:r>
            <a:endParaRPr lang="ro-RO" sz="1600" dirty="0">
              <a:solidFill>
                <a:srgbClr val="FF0000"/>
              </a:solidFill>
              <a:effectLst/>
              <a:ea typeface="SimSun" panose="02010600030101010101" pitchFamily="2" charset="-122"/>
            </a:endParaRPr>
          </a:p>
        </p:txBody>
      </p:sp>
    </p:spTree>
    <p:extLst>
      <p:ext uri="{BB962C8B-B14F-4D97-AF65-F5344CB8AC3E}">
        <p14:creationId xmlns="" xmlns:p14="http://schemas.microsoft.com/office/powerpoint/2010/main" val="4189815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9969" y="6371927"/>
            <a:ext cx="1034143" cy="276999"/>
          </a:xfrm>
          <a:prstGeom prst="rect">
            <a:avLst/>
          </a:prstGeom>
          <a:noFill/>
        </p:spPr>
        <p:txBody>
          <a:bodyPr wrap="square" rtlCol="0">
            <a:spAutoFit/>
          </a:bodyPr>
          <a:lstStyle/>
          <a:p>
            <a:r>
              <a:rPr lang="ro-RO" sz="1200" dirty="0" smtClean="0"/>
              <a:t>www.anre.ro</a:t>
            </a:r>
            <a:endParaRPr lang="en-GB" sz="1200" dirty="0"/>
          </a:p>
        </p:txBody>
      </p:sp>
      <p:sp>
        <p:nvSpPr>
          <p:cNvPr id="4" name="Rectangle 3"/>
          <p:cNvSpPr/>
          <p:nvPr/>
        </p:nvSpPr>
        <p:spPr>
          <a:xfrm>
            <a:off x="1371600" y="3785711"/>
            <a:ext cx="6096000" cy="1754326"/>
          </a:xfrm>
          <a:prstGeom prst="rect">
            <a:avLst/>
          </a:prstGeom>
        </p:spPr>
        <p:txBody>
          <a:bodyPr>
            <a:spAutoFit/>
          </a:bodyPr>
          <a:lstStyle/>
          <a:p>
            <a:endParaRPr lang="en-US" altLang="ro-RO" b="1" dirty="0" smtClean="0">
              <a:latin typeface="Calibri" pitchFamily="34" charset="0"/>
            </a:endParaRPr>
          </a:p>
          <a:p>
            <a:r>
              <a:rPr lang="en-US" altLang="ro-RO" b="1" dirty="0" smtClean="0">
                <a:latin typeface="Calibri" pitchFamily="34" charset="0"/>
              </a:rPr>
              <a:t>Irina </a:t>
            </a:r>
            <a:r>
              <a:rPr lang="en-US" altLang="ro-RO" b="1" dirty="0" err="1" smtClean="0">
                <a:latin typeface="Calibri" pitchFamily="34" charset="0"/>
              </a:rPr>
              <a:t>Nicolau</a:t>
            </a:r>
            <a:endParaRPr lang="ro-RO" altLang="ro-RO" b="1" dirty="0" smtClean="0">
              <a:latin typeface="Calibri" pitchFamily="34" charset="0"/>
            </a:endParaRPr>
          </a:p>
          <a:p>
            <a:r>
              <a:rPr lang="en-US" altLang="ro-RO" b="1" dirty="0" smtClean="0">
                <a:latin typeface="Calibri" pitchFamily="34" charset="0"/>
              </a:rPr>
              <a:t>ANRE</a:t>
            </a:r>
            <a:endParaRPr lang="ro-RO" altLang="ro-RO" b="1" dirty="0" smtClean="0">
              <a:latin typeface="Calibri" pitchFamily="34" charset="0"/>
            </a:endParaRPr>
          </a:p>
          <a:p>
            <a:r>
              <a:rPr lang="ro-RO" altLang="ro-RO" b="1" dirty="0" smtClean="0">
                <a:latin typeface="Calibri" pitchFamily="34" charset="0"/>
              </a:rPr>
              <a:t>DEPARTAMENTUL PENTRU EFICIENŢĂ ENERGETICĂ</a:t>
            </a:r>
          </a:p>
          <a:p>
            <a:r>
              <a:rPr lang="ro-RO" altLang="ro-RO" dirty="0" smtClean="0">
                <a:latin typeface="Calibri" pitchFamily="34" charset="0"/>
              </a:rPr>
              <a:t>Sos. Cotroceni, nr.4, sector 6, Bucureşti</a:t>
            </a:r>
          </a:p>
          <a:p>
            <a:r>
              <a:rPr lang="fr-FR" altLang="ro-RO" dirty="0" smtClean="0">
                <a:latin typeface="Calibri" pitchFamily="34" charset="0"/>
              </a:rPr>
              <a:t>E-mail: irina.nicolau@anre.ro </a:t>
            </a:r>
            <a:endParaRPr lang="ro-RO" dirty="0"/>
          </a:p>
        </p:txBody>
      </p:sp>
      <p:sp>
        <p:nvSpPr>
          <p:cNvPr id="5" name="Subtitle 4"/>
          <p:cNvSpPr>
            <a:spLocks noGrp="1"/>
          </p:cNvSpPr>
          <p:nvPr>
            <p:ph type="subTitle" idx="1"/>
          </p:nvPr>
        </p:nvSpPr>
        <p:spPr>
          <a:xfrm>
            <a:off x="2724150" y="2876550"/>
            <a:ext cx="4686300" cy="844260"/>
          </a:xfrm>
        </p:spPr>
        <p:txBody>
          <a:bodyPr/>
          <a:lstStyle/>
          <a:p>
            <a:endParaRPr lang="ro-RO" b="1" dirty="0"/>
          </a:p>
        </p:txBody>
      </p:sp>
      <p:pic>
        <p:nvPicPr>
          <p:cNvPr id="6" name="Picture 2" descr="http://lorylex.files.wordpress.com/2009/03/steagul-ro-ue.jpg"/>
          <p:cNvPicPr>
            <a:picLocks noChangeAspect="1" noChangeArrowheads="1"/>
          </p:cNvPicPr>
          <p:nvPr/>
        </p:nvPicPr>
        <p:blipFill>
          <a:blip r:embed="rId2" cstate="print"/>
          <a:srcRect/>
          <a:stretch>
            <a:fillRect/>
          </a:stretch>
        </p:blipFill>
        <p:spPr bwMode="auto">
          <a:xfrm flipH="1">
            <a:off x="8508813" y="1770815"/>
            <a:ext cx="2597150" cy="1785950"/>
          </a:xfrm>
          <a:prstGeom prst="rect">
            <a:avLst/>
          </a:prstGeom>
          <a:ln>
            <a:noFill/>
          </a:ln>
          <a:effectLst>
            <a:softEdge rad="112500"/>
          </a:effectLst>
        </p:spPr>
      </p:pic>
    </p:spTree>
    <p:extLst>
      <p:ext uri="{BB962C8B-B14F-4D97-AF65-F5344CB8AC3E}">
        <p14:creationId xmlns="" xmlns:p14="http://schemas.microsoft.com/office/powerpoint/2010/main" val="3004982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59969" y="6371927"/>
            <a:ext cx="1034143" cy="276999"/>
          </a:xfrm>
          <a:prstGeom prst="rect">
            <a:avLst/>
          </a:prstGeom>
          <a:noFill/>
        </p:spPr>
        <p:txBody>
          <a:bodyPr wrap="square" rtlCol="0">
            <a:spAutoFit/>
          </a:bodyPr>
          <a:lstStyle/>
          <a:p>
            <a:r>
              <a:rPr lang="ro-RO" sz="1200" dirty="0" smtClean="0"/>
              <a:t>www.anre.ro</a:t>
            </a:r>
            <a:endParaRPr lang="en-GB" sz="1200" dirty="0"/>
          </a:p>
        </p:txBody>
      </p:sp>
      <p:sp>
        <p:nvSpPr>
          <p:cNvPr id="6" name="Title 5"/>
          <p:cNvSpPr>
            <a:spLocks noGrp="1"/>
          </p:cNvSpPr>
          <p:nvPr>
            <p:ph type="title"/>
          </p:nvPr>
        </p:nvSpPr>
        <p:spPr>
          <a:xfrm>
            <a:off x="809625" y="1383792"/>
            <a:ext cx="10515600" cy="590931"/>
          </a:xfrm>
          <a:prstGeom prst="rect">
            <a:avLst/>
          </a:prstGeom>
        </p:spPr>
        <p:txBody>
          <a:bodyPr>
            <a:spAutoFit/>
          </a:bodyPr>
          <a:lstStyle/>
          <a:p>
            <a:pPr algn="ctr">
              <a:defRPr/>
            </a:pPr>
            <a:r>
              <a:rPr lang="ro-RO" dirty="0">
                <a:solidFill>
                  <a:srgbClr val="0000FF"/>
                </a:solidFill>
                <a:effectLst>
                  <a:outerShdw blurRad="38100" dist="38100" dir="2700000" algn="tl">
                    <a:srgbClr val="000000">
                      <a:alpha val="43137"/>
                    </a:srgbClr>
                  </a:outerShdw>
                </a:effectLst>
              </a:rPr>
              <a:t>2030 </a:t>
            </a:r>
            <a:endParaRPr lang="en-US" dirty="0">
              <a:solidFill>
                <a:srgbClr val="0000FF"/>
              </a:solidFill>
              <a:effectLst>
                <a:outerShdw blurRad="38100" dist="38100" dir="2700000" algn="tl">
                  <a:srgbClr val="000000">
                    <a:alpha val="43137"/>
                  </a:srgbClr>
                </a:outerShdw>
              </a:effectLst>
            </a:endParaRPr>
          </a:p>
          <a:p>
            <a:pPr algn="ctr">
              <a:defRPr/>
            </a:pPr>
            <a:r>
              <a:rPr lang="ro-RO" dirty="0">
                <a:solidFill>
                  <a:srgbClr val="0000FF"/>
                </a:solidFill>
                <a:effectLst>
                  <a:outerShdw blurRad="38100" dist="38100" dir="2700000" algn="tl">
                    <a:srgbClr val="000000">
                      <a:alpha val="43137"/>
                    </a:srgbClr>
                  </a:outerShdw>
                </a:effectLst>
              </a:rPr>
              <a:t>Cadru</a:t>
            </a:r>
            <a:r>
              <a:rPr lang="en-US" dirty="0">
                <a:solidFill>
                  <a:srgbClr val="0000FF"/>
                </a:solidFill>
                <a:effectLst>
                  <a:outerShdw blurRad="38100" dist="38100" dir="2700000" algn="tl">
                    <a:srgbClr val="000000">
                      <a:alpha val="43137"/>
                    </a:srgbClr>
                  </a:outerShdw>
                </a:effectLst>
              </a:rPr>
              <a:t> </a:t>
            </a:r>
            <a:r>
              <a:rPr lang="ro-RO" dirty="0">
                <a:solidFill>
                  <a:srgbClr val="0000FF"/>
                </a:solidFill>
                <a:effectLst>
                  <a:outerShdw blurRad="38100" dist="38100" dir="2700000" algn="tl">
                    <a:srgbClr val="000000">
                      <a:alpha val="43137"/>
                    </a:srgbClr>
                  </a:outerShdw>
                </a:effectLst>
              </a:rPr>
              <a:t>pentru politicile climatice și energetice</a:t>
            </a:r>
          </a:p>
        </p:txBody>
      </p:sp>
      <p:pic>
        <p:nvPicPr>
          <p:cNvPr id="7" name="Picture 6"/>
          <p:cNvPicPr>
            <a:picLocks noChangeAspect="1"/>
          </p:cNvPicPr>
          <p:nvPr/>
        </p:nvPicPr>
        <p:blipFill>
          <a:blip r:embed="rId2"/>
          <a:stretch>
            <a:fillRect/>
          </a:stretch>
        </p:blipFill>
        <p:spPr>
          <a:xfrm>
            <a:off x="1753497" y="2256417"/>
            <a:ext cx="8907723" cy="3205778"/>
          </a:xfrm>
          <a:prstGeom prst="rect">
            <a:avLst/>
          </a:prstGeom>
        </p:spPr>
      </p:pic>
    </p:spTree>
    <p:extLst>
      <p:ext uri="{BB962C8B-B14F-4D97-AF65-F5344CB8AC3E}">
        <p14:creationId xmlns="" xmlns:p14="http://schemas.microsoft.com/office/powerpoint/2010/main" val="131289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9969" y="6371927"/>
            <a:ext cx="1034143" cy="276999"/>
          </a:xfrm>
          <a:prstGeom prst="rect">
            <a:avLst/>
          </a:prstGeom>
          <a:noFill/>
        </p:spPr>
        <p:txBody>
          <a:bodyPr wrap="square" rtlCol="0">
            <a:spAutoFit/>
          </a:bodyPr>
          <a:lstStyle/>
          <a:p>
            <a:r>
              <a:rPr lang="ro-RO" sz="1200" dirty="0" smtClean="0"/>
              <a:t>www.anre.ro</a:t>
            </a:r>
            <a:endParaRPr lang="en-GB" sz="1200" dirty="0"/>
          </a:p>
        </p:txBody>
      </p:sp>
      <p:pic>
        <p:nvPicPr>
          <p:cNvPr id="8" name="Picture 4"/>
          <p:cNvPicPr>
            <a:picLocks noChangeAspect="1"/>
          </p:cNvPicPr>
          <p:nvPr/>
        </p:nvPicPr>
        <p:blipFill>
          <a:blip r:embed="rId2" cstate="print"/>
          <a:srcRect/>
          <a:stretch>
            <a:fillRect/>
          </a:stretch>
        </p:blipFill>
        <p:spPr bwMode="auto">
          <a:xfrm>
            <a:off x="1943100" y="1871219"/>
            <a:ext cx="8477250" cy="4063774"/>
          </a:xfrm>
          <a:prstGeom prst="rect">
            <a:avLst/>
          </a:prstGeom>
          <a:noFill/>
          <a:ln w="9525">
            <a:noFill/>
            <a:miter lim="800000"/>
            <a:headEnd/>
            <a:tailEnd/>
          </a:ln>
        </p:spPr>
      </p:pic>
      <p:sp>
        <p:nvSpPr>
          <p:cNvPr id="9" name="Title 8"/>
          <p:cNvSpPr>
            <a:spLocks noGrp="1"/>
          </p:cNvSpPr>
          <p:nvPr>
            <p:ph type="title"/>
          </p:nvPr>
        </p:nvSpPr>
        <p:spPr>
          <a:xfrm>
            <a:off x="4598313" y="1347137"/>
            <a:ext cx="3070177" cy="341632"/>
          </a:xfrm>
          <a:prstGeom prst="rect">
            <a:avLst/>
          </a:prstGeom>
        </p:spPr>
        <p:txBody>
          <a:bodyPr wrap="square">
            <a:spAutoFit/>
          </a:bodyPr>
          <a:lstStyle/>
          <a:p>
            <a:pPr algn="ctr">
              <a:defRPr/>
            </a:pPr>
            <a:r>
              <a:rPr lang="ro-RO" dirty="0">
                <a:solidFill>
                  <a:srgbClr val="0000FF"/>
                </a:solidFill>
                <a:latin typeface="Times New Roman" panose="02020603050405020304" pitchFamily="18" charset="0"/>
                <a:cs typeface="Times New Roman" panose="02020603050405020304" pitchFamily="18" charset="0"/>
              </a:rPr>
              <a:t>Revizuirea legislației în 2016</a:t>
            </a:r>
          </a:p>
        </p:txBody>
      </p:sp>
    </p:spTree>
    <p:extLst>
      <p:ext uri="{BB962C8B-B14F-4D97-AF65-F5344CB8AC3E}">
        <p14:creationId xmlns="" xmlns:p14="http://schemas.microsoft.com/office/powerpoint/2010/main" val="825697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2578" y="2139643"/>
            <a:ext cx="11413863" cy="3970318"/>
          </a:xfrm>
          <a:prstGeom prst="rect">
            <a:avLst/>
          </a:prstGeom>
        </p:spPr>
        <p:txBody>
          <a:bodyPr wrap="square">
            <a:spAutoFit/>
          </a:bodyPr>
          <a:lstStyle/>
          <a:p>
            <a:pPr>
              <a:spcAft>
                <a:spcPts val="0"/>
              </a:spcAft>
            </a:pPr>
            <a:r>
              <a:rPr lang="ro-RO" sz="1200" dirty="0">
                <a:solidFill>
                  <a:srgbClr val="000000"/>
                </a:solidFill>
                <a:ea typeface="Calibri" panose="020F0502020204030204" pitchFamily="34" charset="0"/>
              </a:rPr>
              <a:t>În ceea ce privește natura obiectivului, </a:t>
            </a:r>
            <a:r>
              <a:rPr lang="ro-RO" sz="1200" b="1" dirty="0">
                <a:solidFill>
                  <a:srgbClr val="0070C0"/>
                </a:solidFill>
                <a:ea typeface="Calibri" panose="020F0502020204030204" pitchFamily="34" charset="0"/>
              </a:rPr>
              <a:t>Articolul 1</a:t>
            </a:r>
            <a:r>
              <a:rPr lang="ro-RO" sz="1200" dirty="0">
                <a:solidFill>
                  <a:srgbClr val="0070C0"/>
                </a:solidFill>
                <a:ea typeface="Calibri" panose="020F0502020204030204" pitchFamily="34" charset="0"/>
              </a:rPr>
              <a:t>,  </a:t>
            </a:r>
            <a:r>
              <a:rPr lang="ro-RO" sz="1200" dirty="0">
                <a:solidFill>
                  <a:srgbClr val="000000"/>
                </a:solidFill>
                <a:ea typeface="Calibri" panose="020F0502020204030204" pitchFamily="34" charset="0"/>
              </a:rPr>
              <a:t>s-au evaluat următoarele opțiuni: </a:t>
            </a:r>
          </a:p>
          <a:p>
            <a:pPr>
              <a:spcAft>
                <a:spcPts val="0"/>
              </a:spcAft>
            </a:pPr>
            <a:r>
              <a:rPr lang="ro-RO" sz="1200" dirty="0">
                <a:solidFill>
                  <a:srgbClr val="000000"/>
                </a:solidFill>
                <a:ea typeface="Calibri" panose="020F0502020204030204" pitchFamily="34" charset="0"/>
              </a:rPr>
              <a:t>– opțiunea 1: obiective orientative la nivelul UE și naționale; </a:t>
            </a:r>
          </a:p>
          <a:p>
            <a:pPr>
              <a:spcAft>
                <a:spcPts val="0"/>
              </a:spcAft>
            </a:pPr>
            <a:r>
              <a:rPr lang="ro-RO" sz="1200" dirty="0">
                <a:solidFill>
                  <a:srgbClr val="000000"/>
                </a:solidFill>
                <a:ea typeface="Calibri" panose="020F0502020204030204" pitchFamily="34" charset="0"/>
              </a:rPr>
              <a:t>– opțiunea 2: obiective obligatorii la nivelul statelor membre. </a:t>
            </a:r>
          </a:p>
          <a:p>
            <a:pPr>
              <a:spcAft>
                <a:spcPts val="0"/>
              </a:spcAft>
            </a:pPr>
            <a:r>
              <a:rPr lang="ro-RO" sz="1200" dirty="0">
                <a:solidFill>
                  <a:srgbClr val="000000"/>
                </a:solidFill>
                <a:ea typeface="Calibri" panose="020F0502020204030204" pitchFamily="34" charset="0"/>
              </a:rPr>
              <a:t>– </a:t>
            </a:r>
            <a:r>
              <a:rPr lang="ro-RO" sz="1200" dirty="0">
                <a:solidFill>
                  <a:srgbClr val="FF0000"/>
                </a:solidFill>
                <a:ea typeface="Calibri" panose="020F0502020204030204" pitchFamily="34" charset="0"/>
              </a:rPr>
              <a:t>opțiunea 3: obiectiv obligatoriu la nivelul UE - de 30 % </a:t>
            </a:r>
            <a:endParaRPr lang="ro-RO" sz="1200" dirty="0">
              <a:solidFill>
                <a:srgbClr val="000000"/>
              </a:solidFill>
              <a:ea typeface="Calibri" panose="020F0502020204030204" pitchFamily="34" charset="0"/>
            </a:endParaRPr>
          </a:p>
          <a:p>
            <a:pPr>
              <a:spcAft>
                <a:spcPts val="0"/>
              </a:spcAft>
            </a:pPr>
            <a:r>
              <a:rPr lang="ro-RO" sz="1200" dirty="0">
                <a:solidFill>
                  <a:srgbClr val="FF0000"/>
                </a:solidFill>
                <a:ea typeface="Calibri" panose="020F0502020204030204" pitchFamily="34" charset="0"/>
              </a:rPr>
              <a:t>Atunci când stabilesc obiectivele, statele membre țin seama de  faptul că </a:t>
            </a:r>
            <a:endParaRPr lang="ro-RO" sz="1200" dirty="0">
              <a:solidFill>
                <a:srgbClr val="000000"/>
              </a:solidFill>
              <a:ea typeface="Calibri" panose="020F0502020204030204" pitchFamily="34" charset="0"/>
            </a:endParaRPr>
          </a:p>
          <a:p>
            <a:pPr marL="342900" lvl="0" indent="-342900">
              <a:spcAft>
                <a:spcPts val="0"/>
              </a:spcAft>
              <a:buFont typeface="Wingdings" panose="05000000000000000000" pitchFamily="2" charset="2"/>
              <a:buChar char=""/>
            </a:pPr>
            <a:r>
              <a:rPr lang="ro-RO" sz="1200" dirty="0">
                <a:solidFill>
                  <a:srgbClr val="FF0000"/>
                </a:solidFill>
                <a:ea typeface="Calibri" panose="020F0502020204030204" pitchFamily="34" charset="0"/>
              </a:rPr>
              <a:t>în 2020, la nivelul Uniunii, consumul de energie trebuie să fie de maximum 1 483 </a:t>
            </a:r>
            <a:r>
              <a:rPr lang="ro-RO" sz="1200" dirty="0" err="1">
                <a:solidFill>
                  <a:srgbClr val="FF0000"/>
                </a:solidFill>
                <a:ea typeface="Calibri" panose="020F0502020204030204" pitchFamily="34" charset="0"/>
              </a:rPr>
              <a:t>Mtep</a:t>
            </a:r>
            <a:r>
              <a:rPr lang="ro-RO" sz="1200" dirty="0">
                <a:solidFill>
                  <a:srgbClr val="FF0000"/>
                </a:solidFill>
                <a:ea typeface="Calibri" panose="020F0502020204030204" pitchFamily="34" charset="0"/>
              </a:rPr>
              <a:t> de energie primară și de maximum 1 086 </a:t>
            </a:r>
            <a:r>
              <a:rPr lang="ro-RO" sz="1200" dirty="0" err="1">
                <a:solidFill>
                  <a:srgbClr val="FF0000"/>
                </a:solidFill>
                <a:ea typeface="Calibri" panose="020F0502020204030204" pitchFamily="34" charset="0"/>
              </a:rPr>
              <a:t>Mtep</a:t>
            </a:r>
            <a:r>
              <a:rPr lang="ro-RO" sz="1200" dirty="0">
                <a:solidFill>
                  <a:srgbClr val="FF0000"/>
                </a:solidFill>
                <a:ea typeface="Calibri" panose="020F0502020204030204" pitchFamily="34" charset="0"/>
              </a:rPr>
              <a:t> de energie finală;</a:t>
            </a:r>
            <a:endParaRPr lang="ro-RO" sz="1200" dirty="0">
              <a:solidFill>
                <a:srgbClr val="000000"/>
              </a:solidFill>
              <a:ea typeface="Calibri" panose="020F0502020204030204" pitchFamily="34" charset="0"/>
            </a:endParaRPr>
          </a:p>
          <a:p>
            <a:pPr marL="342900" lvl="0" indent="-342900">
              <a:spcAft>
                <a:spcPts val="0"/>
              </a:spcAft>
              <a:buFont typeface="Wingdings" panose="05000000000000000000" pitchFamily="2" charset="2"/>
              <a:buChar char=""/>
            </a:pPr>
            <a:r>
              <a:rPr lang="ro-RO" sz="1200" dirty="0">
                <a:solidFill>
                  <a:srgbClr val="FF0000"/>
                </a:solidFill>
                <a:ea typeface="Calibri" panose="020F0502020204030204" pitchFamily="34" charset="0"/>
              </a:rPr>
              <a:t>2030 la nivelul Uniunii, consumul de energie trebuie să fie de maximum 1 321 </a:t>
            </a:r>
            <a:r>
              <a:rPr lang="ro-RO" sz="1200" dirty="0" err="1">
                <a:solidFill>
                  <a:srgbClr val="FF0000"/>
                </a:solidFill>
                <a:ea typeface="Calibri" panose="020F0502020204030204" pitchFamily="34" charset="0"/>
              </a:rPr>
              <a:t>Mtep</a:t>
            </a:r>
            <a:r>
              <a:rPr lang="ro-RO" sz="1200" dirty="0">
                <a:solidFill>
                  <a:srgbClr val="FF0000"/>
                </a:solidFill>
                <a:ea typeface="Calibri" panose="020F0502020204030204" pitchFamily="34" charset="0"/>
              </a:rPr>
              <a:t> de energie primară și de maximum 987 </a:t>
            </a:r>
            <a:r>
              <a:rPr lang="ro-RO" sz="1200" dirty="0" err="1">
                <a:solidFill>
                  <a:srgbClr val="FF0000"/>
                </a:solidFill>
                <a:ea typeface="Calibri" panose="020F0502020204030204" pitchFamily="34" charset="0"/>
              </a:rPr>
              <a:t>Mtep</a:t>
            </a:r>
            <a:r>
              <a:rPr lang="ro-RO" sz="1200" dirty="0">
                <a:solidFill>
                  <a:srgbClr val="FF0000"/>
                </a:solidFill>
                <a:ea typeface="Calibri" panose="020F0502020204030204" pitchFamily="34" charset="0"/>
              </a:rPr>
              <a:t> de energie finală.</a:t>
            </a:r>
            <a:endParaRPr lang="ro-RO" sz="1200" dirty="0">
              <a:solidFill>
                <a:srgbClr val="000000"/>
              </a:solidFill>
              <a:ea typeface="Calibri" panose="020F0502020204030204" pitchFamily="34" charset="0"/>
            </a:endParaRPr>
          </a:p>
          <a:p>
            <a:pPr>
              <a:spcAft>
                <a:spcPts val="0"/>
              </a:spcAft>
            </a:pPr>
            <a:r>
              <a:rPr lang="ro-RO" sz="1200" b="1" dirty="0">
                <a:solidFill>
                  <a:srgbClr val="000000"/>
                </a:solidFill>
                <a:ea typeface="Calibri" panose="020F0502020204030204" pitchFamily="34" charset="0"/>
              </a:rPr>
              <a:t> </a:t>
            </a:r>
            <a:endParaRPr lang="en-US" sz="1200" b="1" dirty="0" smtClean="0">
              <a:solidFill>
                <a:srgbClr val="000000"/>
              </a:solidFill>
              <a:ea typeface="Calibri" panose="020F0502020204030204" pitchFamily="34" charset="0"/>
            </a:endParaRPr>
          </a:p>
          <a:p>
            <a:pPr>
              <a:spcAft>
                <a:spcPts val="0"/>
              </a:spcAft>
            </a:pPr>
            <a:r>
              <a:rPr lang="ro-RO" sz="1200" b="1" dirty="0" smtClean="0">
                <a:solidFill>
                  <a:srgbClr val="0070C0"/>
                </a:solidFill>
                <a:ea typeface="Calibri" panose="020F0502020204030204" pitchFamily="34" charset="0"/>
              </a:rPr>
              <a:t>Articolul </a:t>
            </a:r>
            <a:r>
              <a:rPr lang="ro-RO" sz="1200" b="1" dirty="0">
                <a:solidFill>
                  <a:srgbClr val="0070C0"/>
                </a:solidFill>
                <a:ea typeface="Calibri" panose="020F0502020204030204" pitchFamily="34" charset="0"/>
              </a:rPr>
              <a:t>4,</a:t>
            </a:r>
            <a:r>
              <a:rPr lang="ro-RO" sz="1200" dirty="0">
                <a:solidFill>
                  <a:srgbClr val="0070C0"/>
                </a:solidFill>
                <a:ea typeface="Calibri" panose="020F0502020204030204" pitchFamily="34" charset="0"/>
              </a:rPr>
              <a:t> </a:t>
            </a:r>
            <a:r>
              <a:rPr lang="ro-RO" sz="1200" dirty="0">
                <a:solidFill>
                  <a:srgbClr val="000000"/>
                </a:solidFill>
                <a:ea typeface="Calibri" panose="020F0502020204030204" pitchFamily="34" charset="0"/>
              </a:rPr>
              <a:t>care impune ca statele membre să stabilească strategii pe termen lung pentru mobilizarea investițiilor în renovarea parcului lor imobiliar național, va fi eliminat din prezenta directivă și va fi adăugat la directiva privind performanța energetică a clădirilor</a:t>
            </a:r>
          </a:p>
          <a:p>
            <a:pPr>
              <a:spcAft>
                <a:spcPts val="0"/>
              </a:spcAft>
            </a:pPr>
            <a:endParaRPr lang="en-US" sz="1200" b="1" dirty="0" smtClean="0">
              <a:solidFill>
                <a:srgbClr val="0070C0"/>
              </a:solidFill>
              <a:ea typeface="Calibri" panose="020F0502020204030204" pitchFamily="34" charset="0"/>
            </a:endParaRPr>
          </a:p>
          <a:p>
            <a:pPr>
              <a:spcAft>
                <a:spcPts val="0"/>
              </a:spcAft>
            </a:pPr>
            <a:r>
              <a:rPr lang="ro-RO" sz="1200" b="1" dirty="0" smtClean="0">
                <a:solidFill>
                  <a:srgbClr val="0070C0"/>
                </a:solidFill>
                <a:ea typeface="Calibri" panose="020F0502020204030204" pitchFamily="34" charset="0"/>
              </a:rPr>
              <a:t>Pentru </a:t>
            </a:r>
            <a:r>
              <a:rPr lang="ro-RO" sz="1200" b="1" dirty="0">
                <a:solidFill>
                  <a:srgbClr val="0070C0"/>
                </a:solidFill>
                <a:ea typeface="Calibri" panose="020F0502020204030204" pitchFamily="34" charset="0"/>
              </a:rPr>
              <a:t>articolul 7</a:t>
            </a:r>
            <a:r>
              <a:rPr lang="ro-RO" sz="1200" b="1" dirty="0">
                <a:solidFill>
                  <a:srgbClr val="000000"/>
                </a:solidFill>
                <a:ea typeface="Calibri" panose="020F0502020204030204" pitchFamily="34" charset="0"/>
              </a:rPr>
              <a:t>: </a:t>
            </a:r>
            <a:endParaRPr lang="ro-RO" sz="1200" dirty="0">
              <a:solidFill>
                <a:srgbClr val="000000"/>
              </a:solidFill>
              <a:ea typeface="Calibri" panose="020F0502020204030204" pitchFamily="34" charset="0"/>
            </a:endParaRPr>
          </a:p>
          <a:p>
            <a:pPr>
              <a:spcAft>
                <a:spcPts val="0"/>
              </a:spcAft>
            </a:pPr>
            <a:r>
              <a:rPr lang="ro-RO" sz="1200" dirty="0">
                <a:solidFill>
                  <a:srgbClr val="000000"/>
                </a:solidFill>
                <a:ea typeface="Calibri" panose="020F0502020204030204" pitchFamily="34" charset="0"/>
              </a:rPr>
              <a:t>– opțiunea 1: nicio acțiune la nivelul UE - se continuă cu orientările privind cadrul legislativ și cu aplicarea până în 2020; </a:t>
            </a:r>
          </a:p>
          <a:p>
            <a:pPr>
              <a:spcAft>
                <a:spcPts val="0"/>
              </a:spcAft>
            </a:pPr>
            <a:r>
              <a:rPr lang="ro-RO" sz="1200" dirty="0">
                <a:solidFill>
                  <a:srgbClr val="000000"/>
                </a:solidFill>
                <a:ea typeface="Calibri" panose="020F0502020204030204" pitchFamily="34" charset="0"/>
              </a:rPr>
              <a:t>– opțiunea 2: prelungirea articolului 7 până în 2030; </a:t>
            </a:r>
          </a:p>
          <a:p>
            <a:pPr>
              <a:spcAft>
                <a:spcPts val="0"/>
              </a:spcAft>
            </a:pPr>
            <a:r>
              <a:rPr lang="ro-RO" sz="1200" dirty="0">
                <a:solidFill>
                  <a:srgbClr val="000000"/>
                </a:solidFill>
                <a:ea typeface="Calibri" panose="020F0502020204030204" pitchFamily="34" charset="0"/>
              </a:rPr>
              <a:t>–  opțiunea 3: prelungirea articolului 7 până în 2030, sporirea ratei economiilor</a:t>
            </a:r>
          </a:p>
          <a:p>
            <a:pPr>
              <a:spcAft>
                <a:spcPts val="0"/>
              </a:spcAft>
            </a:pPr>
            <a:r>
              <a:rPr lang="ro-RO" sz="1200" dirty="0">
                <a:solidFill>
                  <a:srgbClr val="000000"/>
                </a:solidFill>
                <a:ea typeface="Calibri" panose="020F0502020204030204" pitchFamily="34" charset="0"/>
              </a:rPr>
              <a:t>– </a:t>
            </a:r>
            <a:r>
              <a:rPr lang="ro-RO" sz="1200" dirty="0">
                <a:solidFill>
                  <a:srgbClr val="FF0000"/>
                </a:solidFill>
                <a:ea typeface="Calibri" panose="020F0502020204030204" pitchFamily="34" charset="0"/>
              </a:rPr>
              <a:t>opțiunea 4: prelungirea articolului 7 până în 2030, simplificare și actualizare; statele membre pot realiza economiile necesare de energie printr-o schemă de obligații în materie de eficiență energetică, prin măsuri alternative sau printr-o combinație între cele două abordări</a:t>
            </a:r>
            <a:endParaRPr lang="ro-RO" sz="1200" dirty="0">
              <a:solidFill>
                <a:srgbClr val="000000"/>
              </a:solidFill>
              <a:ea typeface="Calibri" panose="020F0502020204030204" pitchFamily="34" charset="0"/>
            </a:endParaRPr>
          </a:p>
          <a:p>
            <a:pPr>
              <a:spcAft>
                <a:spcPts val="0"/>
              </a:spcAft>
            </a:pPr>
            <a:r>
              <a:rPr lang="ro-RO" sz="1200" dirty="0">
                <a:solidFill>
                  <a:srgbClr val="FF0000"/>
                </a:solidFill>
                <a:ea typeface="Calibri" panose="020F0502020204030204" pitchFamily="34" charset="0"/>
              </a:rPr>
              <a:t>Se introduc următoarele articole 7a și 7b: </a:t>
            </a:r>
            <a:endParaRPr lang="ro-RO" sz="1200" dirty="0">
              <a:solidFill>
                <a:srgbClr val="000000"/>
              </a:solidFill>
              <a:ea typeface="Calibri" panose="020F0502020204030204" pitchFamily="34" charset="0"/>
            </a:endParaRPr>
          </a:p>
          <a:p>
            <a:pPr>
              <a:spcAft>
                <a:spcPts val="0"/>
              </a:spcAft>
            </a:pPr>
            <a:r>
              <a:rPr lang="ro-RO" sz="1200" dirty="0">
                <a:solidFill>
                  <a:srgbClr val="FF0000"/>
                </a:solidFill>
                <a:ea typeface="Calibri" panose="020F0502020204030204" pitchFamily="34" charset="0"/>
              </a:rPr>
              <a:t>„Articolul 7a </a:t>
            </a:r>
            <a:r>
              <a:rPr lang="ro-RO" sz="1200" b="1" dirty="0">
                <a:solidFill>
                  <a:srgbClr val="FF0000"/>
                </a:solidFill>
                <a:ea typeface="Calibri" panose="020F0502020204030204" pitchFamily="34" charset="0"/>
              </a:rPr>
              <a:t>Scheme de obligații în materie de eficiență energetică</a:t>
            </a:r>
            <a:endParaRPr lang="ro-RO" sz="1200" dirty="0">
              <a:solidFill>
                <a:srgbClr val="000000"/>
              </a:solidFill>
              <a:ea typeface="Calibri" panose="020F0502020204030204" pitchFamily="34" charset="0"/>
            </a:endParaRPr>
          </a:p>
          <a:p>
            <a:pPr>
              <a:spcAft>
                <a:spcPts val="0"/>
              </a:spcAft>
            </a:pPr>
            <a:r>
              <a:rPr lang="ro-RO" sz="1200" dirty="0">
                <a:solidFill>
                  <a:srgbClr val="FF0000"/>
                </a:solidFill>
                <a:ea typeface="Calibri" panose="020F0502020204030204" pitchFamily="34" charset="0"/>
              </a:rPr>
              <a:t>Articolul 7b </a:t>
            </a:r>
            <a:r>
              <a:rPr lang="ro-RO" sz="1200" b="1" dirty="0">
                <a:solidFill>
                  <a:srgbClr val="FF0000"/>
                </a:solidFill>
                <a:ea typeface="Calibri" panose="020F0502020204030204" pitchFamily="34" charset="0"/>
              </a:rPr>
              <a:t>Măsuri de politică alternative</a:t>
            </a:r>
            <a:endParaRPr lang="ro-RO" sz="1200" dirty="0">
              <a:solidFill>
                <a:srgbClr val="000000"/>
              </a:solidFill>
              <a:ea typeface="Calibri" panose="020F0502020204030204" pitchFamily="34" charset="0"/>
            </a:endParaRPr>
          </a:p>
          <a:p>
            <a:pPr>
              <a:spcAft>
                <a:spcPts val="735"/>
              </a:spcAft>
            </a:pPr>
            <a:r>
              <a:rPr lang="ro-RO" sz="1200" dirty="0">
                <a:solidFill>
                  <a:srgbClr val="FF0000"/>
                </a:solidFill>
                <a:ea typeface="Calibri" panose="020F0502020204030204" pitchFamily="34" charset="0"/>
              </a:rPr>
              <a:t>Se impune statelor membre să țină cont de sărăcia energetică atunci când concep măsuri </a:t>
            </a:r>
            <a:r>
              <a:rPr lang="ro-RO" sz="1200" dirty="0" smtClean="0">
                <a:solidFill>
                  <a:srgbClr val="FF0000"/>
                </a:solidFill>
                <a:ea typeface="Calibri" panose="020F0502020204030204" pitchFamily="34" charset="0"/>
              </a:rPr>
              <a:t>alternative</a:t>
            </a:r>
            <a:endParaRPr lang="ro-RO" sz="1200" dirty="0">
              <a:solidFill>
                <a:srgbClr val="000000"/>
              </a:solidFill>
              <a:ea typeface="Calibri" panose="020F0502020204030204" pitchFamily="34" charset="0"/>
            </a:endParaRPr>
          </a:p>
        </p:txBody>
      </p:sp>
      <p:sp>
        <p:nvSpPr>
          <p:cNvPr id="6" name="Rectangle 5"/>
          <p:cNvSpPr/>
          <p:nvPr/>
        </p:nvSpPr>
        <p:spPr>
          <a:xfrm>
            <a:off x="1731981" y="1032308"/>
            <a:ext cx="8283389" cy="923330"/>
          </a:xfrm>
          <a:prstGeom prst="rect">
            <a:avLst/>
          </a:prstGeom>
        </p:spPr>
        <p:txBody>
          <a:bodyPr wrap="square">
            <a:spAutoFit/>
          </a:bodyPr>
          <a:lstStyle/>
          <a:p>
            <a:endParaRPr lang="ro-RO" dirty="0">
              <a:solidFill>
                <a:srgbClr val="000000"/>
              </a:solidFill>
            </a:endParaRPr>
          </a:p>
          <a:p>
            <a:r>
              <a:rPr lang="ro-RO" dirty="0">
                <a:solidFill>
                  <a:srgbClr val="000000"/>
                </a:solidFill>
                <a:latin typeface="Times New Roman" panose="02020603050405020304" pitchFamily="18" charset="0"/>
                <a:cs typeface="Times New Roman" panose="02020603050405020304" pitchFamily="18" charset="0"/>
              </a:rPr>
              <a:t> Propunere de DIRECTIVĂ A PARLAMENTULUI EUROPEAN ŞI A CONSILIULUI de modificare a Directivei 2012/27/UE privind eficiența energetică </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1611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125" y="1636486"/>
            <a:ext cx="9875520" cy="3753335"/>
          </a:xfrm>
          <a:prstGeom prst="rect">
            <a:avLst/>
          </a:prstGeom>
        </p:spPr>
        <p:txBody>
          <a:bodyPr wrap="square">
            <a:spAutoFit/>
          </a:bodyPr>
          <a:lstStyle/>
          <a:p>
            <a:pPr>
              <a:lnSpc>
                <a:spcPct val="107000"/>
              </a:lnSpc>
              <a:spcAft>
                <a:spcPts val="800"/>
              </a:spcAft>
            </a:pPr>
            <a:r>
              <a:rPr lang="ro-RO" sz="1200" b="1" dirty="0">
                <a:solidFill>
                  <a:srgbClr val="0070C0"/>
                </a:solidFill>
                <a:ea typeface="Calibri" panose="020F0502020204030204" pitchFamily="34" charset="0"/>
                <a:cs typeface="Times New Roman" panose="02020603050405020304" pitchFamily="18" charset="0"/>
              </a:rPr>
              <a:t>Pentru articolele 9-11:</a:t>
            </a:r>
            <a:endParaRPr lang="ro-RO" sz="1200" dirty="0">
              <a:ea typeface="Calibri" panose="020F0502020204030204" pitchFamily="34" charset="0"/>
              <a:cs typeface="Times New Roman" panose="02020603050405020304" pitchFamily="18" charset="0"/>
            </a:endParaRPr>
          </a:p>
          <a:p>
            <a:pPr>
              <a:spcAft>
                <a:spcPts val="735"/>
              </a:spcAft>
            </a:pPr>
            <a:r>
              <a:rPr lang="ro-RO" sz="1200" dirty="0">
                <a:solidFill>
                  <a:srgbClr val="000000"/>
                </a:solidFill>
                <a:ea typeface="Calibri" panose="020F0502020204030204" pitchFamily="34" charset="0"/>
              </a:rPr>
              <a:t>– opțiunea 1: o mai bună punere în aplicare și orientări </a:t>
            </a:r>
            <a:r>
              <a:rPr lang="ro-RO" sz="1200" dirty="0" smtClean="0">
                <a:solidFill>
                  <a:srgbClr val="000000"/>
                </a:solidFill>
                <a:ea typeface="Calibri" panose="020F0502020204030204" pitchFamily="34" charset="0"/>
              </a:rPr>
              <a:t>suplimentare</a:t>
            </a:r>
            <a:r>
              <a:rPr lang="en-US" sz="1200" dirty="0" smtClean="0">
                <a:solidFill>
                  <a:srgbClr val="000000"/>
                </a:solidFill>
                <a:ea typeface="Calibri" panose="020F0502020204030204" pitchFamily="34" charset="0"/>
              </a:rPr>
              <a:t>,</a:t>
            </a:r>
            <a:r>
              <a:rPr lang="ro-RO" sz="1200" dirty="0" smtClean="0">
                <a:solidFill>
                  <a:srgbClr val="000000"/>
                </a:solidFill>
                <a:ea typeface="Calibri" panose="020F0502020204030204" pitchFamily="34" charset="0"/>
              </a:rPr>
              <a:t> </a:t>
            </a:r>
            <a:endParaRPr lang="ro-RO" sz="1200" dirty="0">
              <a:solidFill>
                <a:srgbClr val="000000"/>
              </a:solidFill>
              <a:ea typeface="Calibri" panose="020F0502020204030204" pitchFamily="34" charset="0"/>
            </a:endParaRPr>
          </a:p>
          <a:p>
            <a:pPr>
              <a:spcAft>
                <a:spcPts val="0"/>
              </a:spcAft>
            </a:pPr>
            <a:r>
              <a:rPr lang="ro-RO" sz="1200" dirty="0">
                <a:solidFill>
                  <a:srgbClr val="000000"/>
                </a:solidFill>
                <a:ea typeface="Calibri" panose="020F0502020204030204" pitchFamily="34" charset="0"/>
              </a:rPr>
              <a:t>– opțiunea 2: </a:t>
            </a:r>
            <a:r>
              <a:rPr lang="ro-RO" sz="1200" dirty="0">
                <a:solidFill>
                  <a:srgbClr val="FF0000"/>
                </a:solidFill>
                <a:ea typeface="Calibri" panose="020F0502020204030204" pitchFamily="34" charset="0"/>
              </a:rPr>
              <a:t>clarificare și actualizare, inclusiv consolidarea anumitor dispoziții pentru a spori coerența cu legislația privind piața internă a energiei. </a:t>
            </a:r>
            <a:endParaRPr lang="ro-RO" sz="1200" dirty="0">
              <a:solidFill>
                <a:srgbClr val="000000"/>
              </a:solidFill>
              <a:ea typeface="Calibri" panose="020F0502020204030204" pitchFamily="34" charset="0"/>
            </a:endParaRPr>
          </a:p>
          <a:p>
            <a:pPr>
              <a:lnSpc>
                <a:spcPct val="107000"/>
              </a:lnSpc>
              <a:spcAft>
                <a:spcPts val="800"/>
              </a:spcAft>
            </a:pPr>
            <a:endParaRPr lang="en-US" sz="1200" dirty="0" smtClean="0">
              <a:ea typeface="Calibri" panose="020F0502020204030204" pitchFamily="34" charset="0"/>
              <a:cs typeface="Times New Roman" panose="02020603050405020304" pitchFamily="18" charset="0"/>
            </a:endParaRPr>
          </a:p>
          <a:p>
            <a:pPr>
              <a:lnSpc>
                <a:spcPct val="107000"/>
              </a:lnSpc>
              <a:spcAft>
                <a:spcPts val="800"/>
              </a:spcAft>
            </a:pPr>
            <a:r>
              <a:rPr lang="ro-RO" sz="1200" dirty="0" smtClean="0">
                <a:ea typeface="Calibri" panose="020F0502020204030204" pitchFamily="34" charset="0"/>
                <a:cs typeface="Times New Roman" panose="02020603050405020304" pitchFamily="18" charset="0"/>
              </a:rPr>
              <a:t>Articolul </a:t>
            </a:r>
            <a:r>
              <a:rPr lang="ro-RO" sz="1200" dirty="0">
                <a:ea typeface="Calibri" panose="020F0502020204030204" pitchFamily="34" charset="0"/>
                <a:cs typeface="Times New Roman" panose="02020603050405020304" pitchFamily="18" charset="0"/>
              </a:rPr>
              <a:t>9 privind contorizarea și articolul 10 privind facturarea sunt modificate pentru a deveni aplicabile doar în cazul gazului, adăugându-li-se în același timp prevederi noi, similare și clare, aplicabile doar încălzirii, răcirii și apei calde menajere furnizate din surse centrale.</a:t>
            </a:r>
          </a:p>
          <a:p>
            <a:pPr>
              <a:lnSpc>
                <a:spcPct val="107000"/>
              </a:lnSpc>
              <a:spcAft>
                <a:spcPts val="800"/>
              </a:spcAft>
            </a:pPr>
            <a:r>
              <a:rPr lang="en-US" sz="1200" dirty="0" smtClean="0">
                <a:solidFill>
                  <a:srgbClr val="FF0000"/>
                </a:solidFill>
                <a:ea typeface="Calibri" panose="020F0502020204030204" pitchFamily="34" charset="0"/>
                <a:cs typeface="Times New Roman" panose="02020603050405020304" pitchFamily="18" charset="0"/>
              </a:rPr>
              <a:t>	</a:t>
            </a:r>
            <a:r>
              <a:rPr lang="ro-RO" sz="1200" dirty="0" smtClean="0">
                <a:solidFill>
                  <a:srgbClr val="FF0000"/>
                </a:solidFill>
                <a:ea typeface="Calibri" panose="020F0502020204030204" pitchFamily="34" charset="0"/>
                <a:cs typeface="Times New Roman" panose="02020603050405020304" pitchFamily="18" charset="0"/>
              </a:rPr>
              <a:t>Titlul </a:t>
            </a:r>
            <a:r>
              <a:rPr lang="ro-RO" sz="1200" b="1" dirty="0">
                <a:solidFill>
                  <a:srgbClr val="FF0000"/>
                </a:solidFill>
                <a:ea typeface="Calibri" panose="020F0502020204030204" pitchFamily="34" charset="0"/>
                <a:cs typeface="Times New Roman" panose="02020603050405020304" pitchFamily="18" charset="0"/>
              </a:rPr>
              <a:t>Articolului 9</a:t>
            </a:r>
            <a:r>
              <a:rPr lang="ro-RO" sz="1200" dirty="0">
                <a:solidFill>
                  <a:srgbClr val="FF0000"/>
                </a:solidFill>
                <a:ea typeface="Calibri" panose="020F0502020204030204" pitchFamily="34" charset="0"/>
                <a:cs typeface="Times New Roman" panose="02020603050405020304" pitchFamily="18" charset="0"/>
              </a:rPr>
              <a:t> se modifică „Contorizarea gazului”;</a:t>
            </a:r>
            <a:endParaRPr lang="ro-RO" sz="1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ro-RO" sz="1200" i="1" dirty="0">
                <a:solidFill>
                  <a:srgbClr val="FF0000"/>
                </a:solidFill>
                <a:ea typeface="Calibri" panose="020F0502020204030204" pitchFamily="34" charset="0"/>
                <a:cs typeface="Times New Roman" panose="02020603050405020304" pitchFamily="18" charset="0"/>
              </a:rPr>
              <a:t>Articolul 9 a  </a:t>
            </a:r>
            <a:r>
              <a:rPr lang="ro-RO" sz="1200" b="1" dirty="0">
                <a:solidFill>
                  <a:srgbClr val="FF0000"/>
                </a:solidFill>
                <a:ea typeface="Calibri" panose="020F0502020204030204" pitchFamily="34" charset="0"/>
                <a:cs typeface="Times New Roman" panose="02020603050405020304" pitchFamily="18" charset="0"/>
              </a:rPr>
              <a:t>Contorizarea pentru încălzire, răcire și pentru apa caldă menajeră</a:t>
            </a:r>
            <a:endParaRPr lang="ro-RO" sz="1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ro-RO" sz="1200" i="1" dirty="0">
                <a:solidFill>
                  <a:srgbClr val="FF0000"/>
                </a:solidFill>
                <a:ea typeface="Calibri" panose="020F0502020204030204" pitchFamily="34" charset="0"/>
                <a:cs typeface="Times New Roman" panose="02020603050405020304" pitchFamily="18" charset="0"/>
              </a:rPr>
              <a:t>Articolul 9 b  </a:t>
            </a:r>
            <a:r>
              <a:rPr lang="ro-RO" sz="1200" i="1" dirty="0" err="1">
                <a:solidFill>
                  <a:srgbClr val="FF0000"/>
                </a:solidFill>
                <a:ea typeface="Calibri" panose="020F0502020204030204" pitchFamily="34" charset="0"/>
                <a:cs typeface="Times New Roman" panose="02020603050405020304" pitchFamily="18" charset="0"/>
              </a:rPr>
              <a:t>S</a:t>
            </a:r>
            <a:r>
              <a:rPr lang="ro-RO" sz="1200" b="1" dirty="0" err="1">
                <a:solidFill>
                  <a:srgbClr val="FF0000"/>
                </a:solidFill>
                <a:ea typeface="Calibri" panose="020F0502020204030204" pitchFamily="34" charset="0"/>
                <a:cs typeface="Times New Roman" panose="02020603050405020304" pitchFamily="18" charset="0"/>
              </a:rPr>
              <a:t>ubcontorizarea</a:t>
            </a:r>
            <a:r>
              <a:rPr lang="ro-RO" sz="1200" b="1" dirty="0">
                <a:solidFill>
                  <a:srgbClr val="FF0000"/>
                </a:solidFill>
                <a:ea typeface="Calibri" panose="020F0502020204030204" pitchFamily="34" charset="0"/>
                <a:cs typeface="Times New Roman" panose="02020603050405020304" pitchFamily="18" charset="0"/>
              </a:rPr>
              <a:t> și repartizarea costurilor pentru încălzire, răcire și pentru apa caldă menajeră</a:t>
            </a:r>
            <a:endParaRPr lang="ro-RO" sz="12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ro-RO" sz="1200" i="1" dirty="0">
                <a:solidFill>
                  <a:srgbClr val="FF0000"/>
                </a:solidFill>
                <a:ea typeface="Calibri" panose="020F0502020204030204" pitchFamily="34" charset="0"/>
                <a:cs typeface="Times New Roman" panose="02020603050405020304" pitchFamily="18" charset="0"/>
              </a:rPr>
              <a:t>Articolul 9 c </a:t>
            </a:r>
            <a:r>
              <a:rPr lang="en-US" sz="1200" i="1" dirty="0" smtClean="0">
                <a:solidFill>
                  <a:srgbClr val="FF0000"/>
                </a:solidFill>
                <a:ea typeface="Calibri" panose="020F0502020204030204" pitchFamily="34" charset="0"/>
                <a:cs typeface="Times New Roman" panose="02020603050405020304" pitchFamily="18" charset="0"/>
              </a:rPr>
              <a:t> </a:t>
            </a:r>
            <a:r>
              <a:rPr lang="ro-RO" sz="1200" b="1" dirty="0" smtClean="0">
                <a:solidFill>
                  <a:srgbClr val="FF0000"/>
                </a:solidFill>
                <a:ea typeface="Calibri" panose="020F0502020204030204" pitchFamily="34" charset="0"/>
                <a:cs typeface="Times New Roman" panose="02020603050405020304" pitchFamily="18" charset="0"/>
              </a:rPr>
              <a:t>Citirea </a:t>
            </a:r>
            <a:r>
              <a:rPr lang="ro-RO" sz="1200" b="1" dirty="0">
                <a:solidFill>
                  <a:srgbClr val="FF0000"/>
                </a:solidFill>
                <a:ea typeface="Calibri" panose="020F0502020204030204" pitchFamily="34" charset="0"/>
                <a:cs typeface="Times New Roman" panose="02020603050405020304" pitchFamily="18" charset="0"/>
              </a:rPr>
              <a:t>de la distanță</a:t>
            </a:r>
            <a:endParaRPr lang="ro-RO" sz="1200" dirty="0">
              <a:ea typeface="Calibri" panose="020F0502020204030204" pitchFamily="34" charset="0"/>
              <a:cs typeface="Times New Roman" panose="02020603050405020304" pitchFamily="18" charset="0"/>
            </a:endParaRPr>
          </a:p>
          <a:p>
            <a:pPr>
              <a:spcAft>
                <a:spcPts val="0"/>
              </a:spcAft>
            </a:pPr>
            <a:endParaRPr lang="en-US" sz="1200" dirty="0" smtClean="0">
              <a:solidFill>
                <a:srgbClr val="FF0000"/>
              </a:solidFill>
              <a:ea typeface="Calibri" panose="020F0502020204030204" pitchFamily="34" charset="0"/>
            </a:endParaRPr>
          </a:p>
          <a:p>
            <a:pPr>
              <a:spcAft>
                <a:spcPts val="0"/>
              </a:spcAft>
            </a:pPr>
            <a:r>
              <a:rPr lang="en-US" sz="1200" dirty="0">
                <a:solidFill>
                  <a:srgbClr val="FF0000"/>
                </a:solidFill>
                <a:ea typeface="Calibri" panose="020F0502020204030204" pitchFamily="34" charset="0"/>
              </a:rPr>
              <a:t>	</a:t>
            </a:r>
            <a:r>
              <a:rPr lang="ro-RO" sz="1200" dirty="0" smtClean="0">
                <a:solidFill>
                  <a:srgbClr val="FF0000"/>
                </a:solidFill>
                <a:ea typeface="Calibri" panose="020F0502020204030204" pitchFamily="34" charset="0"/>
              </a:rPr>
              <a:t>Titlul </a:t>
            </a:r>
            <a:r>
              <a:rPr lang="ro-RO" sz="1200" b="1" dirty="0">
                <a:solidFill>
                  <a:srgbClr val="FF0000"/>
                </a:solidFill>
                <a:ea typeface="Calibri" panose="020F0502020204030204" pitchFamily="34" charset="0"/>
              </a:rPr>
              <a:t>Articolului 10</a:t>
            </a:r>
            <a:r>
              <a:rPr lang="ro-RO" sz="1200" dirty="0">
                <a:solidFill>
                  <a:srgbClr val="FF0000"/>
                </a:solidFill>
                <a:ea typeface="Calibri" panose="020F0502020204030204" pitchFamily="34" charset="0"/>
              </a:rPr>
              <a:t> se modifică: „Informații privind facturarea </a:t>
            </a:r>
            <a:r>
              <a:rPr lang="ro-RO" sz="1200" dirty="0" smtClean="0">
                <a:solidFill>
                  <a:srgbClr val="FF0000"/>
                </a:solidFill>
                <a:ea typeface="Calibri" panose="020F0502020204030204" pitchFamily="34" charset="0"/>
              </a:rPr>
              <a:t>gazului</a:t>
            </a:r>
            <a:endParaRPr lang="ro-RO" sz="1200" dirty="0">
              <a:solidFill>
                <a:srgbClr val="000000"/>
              </a:solidFill>
              <a:ea typeface="Calibri" panose="020F0502020204030204" pitchFamily="34" charset="0"/>
            </a:endParaRPr>
          </a:p>
          <a:p>
            <a:pPr marL="342900" lvl="0" indent="-342900">
              <a:spcAft>
                <a:spcPts val="0"/>
              </a:spcAft>
              <a:buFont typeface="Wingdings" panose="05000000000000000000" pitchFamily="2" charset="2"/>
              <a:buChar char=""/>
            </a:pPr>
            <a:r>
              <a:rPr lang="ro-RO" sz="1200" i="1" dirty="0">
                <a:solidFill>
                  <a:srgbClr val="FF0000"/>
                </a:solidFill>
                <a:ea typeface="Calibri" panose="020F0502020204030204" pitchFamily="34" charset="0"/>
              </a:rPr>
              <a:t>Articolul 10 a  </a:t>
            </a:r>
            <a:r>
              <a:rPr lang="ro-RO" sz="1200" b="1" dirty="0">
                <a:solidFill>
                  <a:srgbClr val="FF0000"/>
                </a:solidFill>
                <a:ea typeface="Calibri" panose="020F0502020204030204" pitchFamily="34" charset="0"/>
              </a:rPr>
              <a:t>Informații privind facturarea și consumul pentru încălzire, răcire și pentru apa caldă </a:t>
            </a:r>
            <a:r>
              <a:rPr lang="ro-RO" sz="1200" b="1" dirty="0" smtClean="0">
                <a:solidFill>
                  <a:srgbClr val="FF0000"/>
                </a:solidFill>
                <a:ea typeface="Calibri" panose="020F0502020204030204" pitchFamily="34" charset="0"/>
              </a:rPr>
              <a:t>menajeră</a:t>
            </a:r>
            <a:endParaRPr lang="en-US" sz="1200" b="1" dirty="0" smtClean="0">
              <a:solidFill>
                <a:srgbClr val="FF0000"/>
              </a:solidFill>
              <a:ea typeface="Calibri" panose="020F0502020204030204" pitchFamily="34" charset="0"/>
            </a:endParaRPr>
          </a:p>
          <a:p>
            <a:pPr lvl="0">
              <a:spcAft>
                <a:spcPts val="0"/>
              </a:spcAft>
            </a:pPr>
            <a:endParaRPr lang="ro-RO" sz="1200" dirty="0">
              <a:solidFill>
                <a:srgbClr val="000000"/>
              </a:solidFill>
              <a:ea typeface="Calibri" panose="020F0502020204030204" pitchFamily="34" charset="0"/>
            </a:endParaRPr>
          </a:p>
          <a:p>
            <a:pPr>
              <a:spcAft>
                <a:spcPts val="0"/>
              </a:spcAft>
            </a:pPr>
            <a:r>
              <a:rPr lang="en-US" sz="1200" dirty="0" smtClean="0">
                <a:solidFill>
                  <a:srgbClr val="FF0000"/>
                </a:solidFill>
                <a:ea typeface="Calibri" panose="020F0502020204030204" pitchFamily="34" charset="0"/>
              </a:rPr>
              <a:t>	</a:t>
            </a:r>
            <a:r>
              <a:rPr lang="ro-RO" sz="1200" dirty="0" smtClean="0">
                <a:solidFill>
                  <a:srgbClr val="FF0000"/>
                </a:solidFill>
                <a:ea typeface="Calibri" panose="020F0502020204030204" pitchFamily="34" charset="0"/>
              </a:rPr>
              <a:t>Titlul </a:t>
            </a:r>
            <a:r>
              <a:rPr lang="ro-RO" sz="1200" b="1" dirty="0">
                <a:solidFill>
                  <a:srgbClr val="FF0000"/>
                </a:solidFill>
                <a:ea typeface="Calibri" panose="020F0502020204030204" pitchFamily="34" charset="0"/>
              </a:rPr>
              <a:t>Articolului 11</a:t>
            </a:r>
            <a:r>
              <a:rPr lang="ro-RO" sz="1200" dirty="0">
                <a:solidFill>
                  <a:srgbClr val="FF0000"/>
                </a:solidFill>
                <a:ea typeface="Calibri" panose="020F0502020204030204" pitchFamily="34" charset="0"/>
              </a:rPr>
              <a:t> se modifică „Costurile de acces la informațiile privind contorizarea și facturarea gazului”;  </a:t>
            </a:r>
            <a:endParaRPr lang="ro-RO" sz="1200" dirty="0">
              <a:solidFill>
                <a:srgbClr val="000000"/>
              </a:solidFill>
              <a:ea typeface="Calibri" panose="020F0502020204030204" pitchFamily="34" charset="0"/>
            </a:endParaRPr>
          </a:p>
          <a:p>
            <a:pPr marL="342900" lvl="0" indent="-342900">
              <a:spcAft>
                <a:spcPts val="0"/>
              </a:spcAft>
              <a:buFont typeface="Wingdings" panose="05000000000000000000" pitchFamily="2" charset="2"/>
              <a:buChar char=""/>
            </a:pPr>
            <a:r>
              <a:rPr lang="ro-RO" sz="1200" i="1" dirty="0">
                <a:solidFill>
                  <a:srgbClr val="FF0000"/>
                </a:solidFill>
                <a:ea typeface="Calibri" panose="020F0502020204030204" pitchFamily="34" charset="0"/>
              </a:rPr>
              <a:t>„Articolul 11a  </a:t>
            </a:r>
            <a:r>
              <a:rPr lang="ro-RO" sz="1200" b="1" dirty="0">
                <a:solidFill>
                  <a:srgbClr val="FF0000"/>
                </a:solidFill>
                <a:ea typeface="Calibri" panose="020F0502020204030204" pitchFamily="34" charset="0"/>
              </a:rPr>
              <a:t>Costurile de acces la informațiile privind contorizarea și facturarea pentru încălzire și răcire</a:t>
            </a:r>
            <a:endParaRPr lang="ro-RO" sz="1200" dirty="0">
              <a:solidFill>
                <a:srgbClr val="000000"/>
              </a:solidFill>
              <a:ea typeface="Calibri" panose="020F0502020204030204" pitchFamily="34" charset="0"/>
            </a:endParaRPr>
          </a:p>
        </p:txBody>
      </p:sp>
    </p:spTree>
    <p:extLst>
      <p:ext uri="{BB962C8B-B14F-4D97-AF65-F5344CB8AC3E}">
        <p14:creationId xmlns="" xmlns:p14="http://schemas.microsoft.com/office/powerpoint/2010/main" val="169821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9969" y="6371927"/>
            <a:ext cx="1034143" cy="276999"/>
          </a:xfrm>
          <a:prstGeom prst="rect">
            <a:avLst/>
          </a:prstGeom>
          <a:noFill/>
        </p:spPr>
        <p:txBody>
          <a:bodyPr wrap="square" rtlCol="0">
            <a:spAutoFit/>
          </a:bodyPr>
          <a:lstStyle/>
          <a:p>
            <a:r>
              <a:rPr lang="ro-RO" sz="1200" dirty="0" smtClean="0"/>
              <a:t>www.anre.ro</a:t>
            </a:r>
            <a:endParaRPr lang="en-GB" sz="1200" dirty="0"/>
          </a:p>
        </p:txBody>
      </p:sp>
      <p:sp>
        <p:nvSpPr>
          <p:cNvPr id="9" name="Rectangle 8"/>
          <p:cNvSpPr/>
          <p:nvPr/>
        </p:nvSpPr>
        <p:spPr>
          <a:xfrm>
            <a:off x="3753339" y="1392238"/>
            <a:ext cx="3864583" cy="369332"/>
          </a:xfrm>
          <a:prstGeom prst="rect">
            <a:avLst/>
          </a:prstGeom>
        </p:spPr>
        <p:txBody>
          <a:bodyPr wrap="none">
            <a:spAutoFit/>
          </a:bodyPr>
          <a:lstStyle/>
          <a:p>
            <a:pPr algn="ctr">
              <a:defRPr/>
            </a:pPr>
            <a:r>
              <a:rPr lang="en-US" dirty="0">
                <a:solidFill>
                  <a:srgbClr val="0000FF"/>
                </a:solidFill>
                <a:effectLst>
                  <a:outerShdw blurRad="38100" dist="38100" dir="2700000" algn="tl">
                    <a:srgbClr val="000000">
                      <a:alpha val="43137"/>
                    </a:srgbClr>
                  </a:outerShdw>
                </a:effectLst>
              </a:rPr>
              <a:t>Investitii necesare</a:t>
            </a:r>
            <a:r>
              <a:rPr lang="ro-RO" dirty="0">
                <a:solidFill>
                  <a:srgbClr val="0000FF"/>
                </a:solidFill>
                <a:effectLst>
                  <a:outerShdw blurRad="38100" dist="38100" dir="2700000" algn="tl">
                    <a:srgbClr val="000000">
                      <a:alpha val="43137"/>
                    </a:srgbClr>
                  </a:outerShdw>
                </a:effectLst>
              </a:rPr>
              <a:t> în </a:t>
            </a:r>
            <a:r>
              <a:rPr lang="en-US" dirty="0">
                <a:solidFill>
                  <a:srgbClr val="0000FF"/>
                </a:solidFill>
                <a:effectLst>
                  <a:outerShdw blurRad="38100" dist="38100" dir="2700000" algn="tl">
                    <a:srgbClr val="000000">
                      <a:alpha val="43137"/>
                    </a:srgbClr>
                  </a:outerShdw>
                </a:effectLst>
              </a:rPr>
              <a:t>sistemul energetic</a:t>
            </a:r>
            <a:endParaRPr lang="ro-RO" dirty="0">
              <a:solidFill>
                <a:srgbClr val="0000FF"/>
              </a:solidFill>
              <a:effectLst>
                <a:outerShdw blurRad="38100" dist="38100" dir="2700000" algn="tl">
                  <a:srgbClr val="000000">
                    <a:alpha val="43137"/>
                  </a:srgbClr>
                </a:outerShdw>
              </a:effectLst>
            </a:endParaRPr>
          </a:p>
        </p:txBody>
      </p:sp>
      <p:pic>
        <p:nvPicPr>
          <p:cNvPr id="10" name="Picture 1"/>
          <p:cNvPicPr>
            <a:picLocks noChangeAspect="1"/>
          </p:cNvPicPr>
          <p:nvPr/>
        </p:nvPicPr>
        <p:blipFill>
          <a:blip r:embed="rId2" cstate="print"/>
          <a:srcRect/>
          <a:stretch>
            <a:fillRect/>
          </a:stretch>
        </p:blipFill>
        <p:spPr bwMode="auto">
          <a:xfrm>
            <a:off x="1379538" y="1871663"/>
            <a:ext cx="9064625" cy="3916362"/>
          </a:xfrm>
          <a:prstGeom prst="rect">
            <a:avLst/>
          </a:prstGeom>
          <a:noFill/>
          <a:ln w="9525">
            <a:noFill/>
            <a:miter lim="800000"/>
            <a:headEnd/>
            <a:tailEnd/>
          </a:ln>
        </p:spPr>
      </p:pic>
      <p:sp>
        <p:nvSpPr>
          <p:cNvPr id="11" name="Rectangle 10"/>
          <p:cNvSpPr/>
          <p:nvPr/>
        </p:nvSpPr>
        <p:spPr>
          <a:xfrm>
            <a:off x="1547813" y="5732463"/>
            <a:ext cx="6840537" cy="254000"/>
          </a:xfrm>
          <a:prstGeom prst="rect">
            <a:avLst/>
          </a:prstGeom>
        </p:spPr>
        <p:txBody>
          <a:bodyPr>
            <a:spAutoFit/>
          </a:bodyPr>
          <a:lstStyle/>
          <a:p>
            <a:pPr>
              <a:defRPr/>
            </a:pPr>
            <a:r>
              <a:rPr lang="en-US" sz="1050" dirty="0">
                <a:latin typeface="Arial" panose="020B0604020202020204" pitchFamily="34" charset="0"/>
              </a:rPr>
              <a:t>Source: SPECIAL TASK FORCE (MEMBER STATES, COMMISSION, EIB) ON INVESTMENT IN THE EU </a:t>
            </a:r>
            <a:endParaRPr lang="ro-RO" sz="1050" dirty="0">
              <a:latin typeface="Arial" panose="020B0604020202020204" pitchFamily="34" charset="0"/>
            </a:endParaRPr>
          </a:p>
        </p:txBody>
      </p:sp>
    </p:spTree>
    <p:extLst>
      <p:ext uri="{BB962C8B-B14F-4D97-AF65-F5344CB8AC3E}">
        <p14:creationId xmlns="" xmlns:p14="http://schemas.microsoft.com/office/powerpoint/2010/main" val="249872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7881" y="1290918"/>
            <a:ext cx="10962042" cy="4920065"/>
          </a:xfrm>
          <a:prstGeom prst="rect">
            <a:avLst/>
          </a:prstGeom>
        </p:spPr>
        <p:txBody>
          <a:bodyPr wrap="square">
            <a:spAutoFit/>
          </a:bodyPr>
          <a:lstStyle/>
          <a:p>
            <a:pPr fontAlgn="base">
              <a:spcAft>
                <a:spcPts val="0"/>
              </a:spcAft>
            </a:pPr>
            <a:r>
              <a:rPr lang="ro-RO" sz="16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In perioada 2014-2020, România va investi în toate cele 11 obiective tematice ale strategiei Europa 2020, folosind resursele fondurilor europene structurale </a:t>
            </a:r>
            <a:r>
              <a:rPr lang="ro-RO" sz="1600"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6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de </a:t>
            </a:r>
            <a:r>
              <a:rPr lang="ro-RO" sz="16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investiții </a:t>
            </a:r>
            <a:r>
              <a:rPr lang="ro-RO" sz="16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(fondurilor ESI), prin intermediul programelor operaționale 2014-2020</a:t>
            </a:r>
            <a:endParaRPr lang="ro-RO" sz="16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ro-RO"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Obiectivele </a:t>
            </a: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tematice pentru cadrul financiar 2014-2020 sunt </a:t>
            </a: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următoarele:</a:t>
            </a:r>
            <a:endParaRPr lang="en-US"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1. Consolidarea cercetării, dezvoltării tehnologice și inovări</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2. Îmbunătățirea accesului și a utilizării și creșterea calității TIC</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3. Îmbunătățirea competitivității IMM-urilor, a sectorului agricol (în cazul FEADR) și a sectorului pescuitului și acvaculturii (pentru FEPAM)</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4. Sprijinirea </a:t>
            </a: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tranziției </a:t>
            </a: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către o economie cu emisii scăzute de carbon în toate sectoarele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5. Promovarea adaptării la schimbările climatice, prevenirea </a:t>
            </a:r>
            <a:r>
              <a:rPr lang="ro-RO" sz="1400"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gestionarea riscurilor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6. </a:t>
            </a: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Protecția </a:t>
            </a: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mediului </a:t>
            </a: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și </a:t>
            </a: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promovarea utilizării eficiente a resurselor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7. Promovarea sistemelor de transport durabile </a:t>
            </a: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și </a:t>
            </a: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eliminarea blocajelor din cadrul infrastructurilor </a:t>
            </a: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rețelelor </a:t>
            </a: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majore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8. Promovarea sustenabilității și calității locurilor de muncă și sprijinirea mobilității forței de muncă</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9. Promovarea incluziunii sociale, combaterea sărăciei și a oricărei forme de discriminare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10. Investițiile în educație, formare și formare profesională pentru competențe și învățare pe tot parcursul vieții</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750"/>
              </a:spcAft>
            </a:pPr>
            <a:r>
              <a:rPr lang="ro-RO" sz="1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11. Consolidarea capacității instituționale a autorităților publice și a părților interesate și o administrație publică </a:t>
            </a:r>
            <a:r>
              <a:rPr lang="ro-RO" sz="1400"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eficientă</a:t>
            </a:r>
            <a:r>
              <a:rPr lang="ro-RO"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76647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9101" y="1182445"/>
            <a:ext cx="9154758" cy="5111310"/>
          </a:xfrm>
          <a:prstGeom prst="rect">
            <a:avLst/>
          </a:prstGeom>
        </p:spPr>
      </p:pic>
    </p:spTree>
    <p:extLst>
      <p:ext uri="{BB962C8B-B14F-4D97-AF65-F5344CB8AC3E}">
        <p14:creationId xmlns="" xmlns:p14="http://schemas.microsoft.com/office/powerpoint/2010/main" val="80385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cheta ANRE" id="{718FEDF5-87A6-48CB-BFCB-84B632DDEAE4}" vid="{48FE45D5-F73E-484F-80D5-210EDFF24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Macheta ANRE</Template>
  <TotalTime>1396</TotalTime>
  <Words>1320</Words>
  <Application>Microsoft Office PowerPoint</Application>
  <PresentationFormat>Custom</PresentationFormat>
  <Paragraphs>188</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Eficiența energetică in industrie</vt:lpstr>
      <vt:lpstr>Repere majore in politicile climatice si energetice ale UE  </vt:lpstr>
      <vt:lpstr>2030  Cadru pentru politicile climatice și energetice</vt:lpstr>
      <vt:lpstr>Revizuirea legislației în 2016</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 NISTOR</dc:creator>
  <cp:lastModifiedBy>Grig</cp:lastModifiedBy>
  <cp:revision>94</cp:revision>
  <dcterms:created xsi:type="dcterms:W3CDTF">2016-12-29T14:41:45Z</dcterms:created>
  <dcterms:modified xsi:type="dcterms:W3CDTF">2017-10-03T08:26:19Z</dcterms:modified>
</cp:coreProperties>
</file>