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75" r:id="rId5"/>
    <p:sldId id="276" r:id="rId6"/>
    <p:sldId id="262" r:id="rId7"/>
    <p:sldId id="263" r:id="rId8"/>
    <p:sldId id="264" r:id="rId9"/>
    <p:sldId id="265" r:id="rId10"/>
    <p:sldId id="267" r:id="rId11"/>
    <p:sldId id="269" r:id="rId12"/>
    <p:sldId id="278" r:id="rId13"/>
    <p:sldId id="271" r:id="rId14"/>
    <p:sldId id="272" r:id="rId15"/>
    <p:sldId id="273"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91" d="100"/>
          <a:sy n="91" d="100"/>
        </p:scale>
        <p:origin x="-126" y="-20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FA1BC2-74A4-43DE-A74C-12C7CA38909C}" type="datetimeFigureOut">
              <a:rPr lang="en-US" smtClean="0"/>
              <a:pPr/>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8DAD5-FD25-4776-AE1C-13E4458CD619}" type="slidenum">
              <a:rPr lang="en-US" smtClean="0"/>
              <a:pPr/>
              <a:t>‹#›</a:t>
            </a:fld>
            <a:endParaRPr lang="en-US"/>
          </a:p>
        </p:txBody>
      </p:sp>
    </p:spTree>
    <p:extLst>
      <p:ext uri="{BB962C8B-B14F-4D97-AF65-F5344CB8AC3E}">
        <p14:creationId xmlns:p14="http://schemas.microsoft.com/office/powerpoint/2010/main" xmlns="" val="322924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A1BC2-74A4-43DE-A74C-12C7CA38909C}" type="datetimeFigureOut">
              <a:rPr lang="en-US" smtClean="0"/>
              <a:pPr/>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8DAD5-FD25-4776-AE1C-13E4458CD619}" type="slidenum">
              <a:rPr lang="en-US" smtClean="0"/>
              <a:pPr/>
              <a:t>‹#›</a:t>
            </a:fld>
            <a:endParaRPr lang="en-US"/>
          </a:p>
        </p:txBody>
      </p:sp>
    </p:spTree>
    <p:extLst>
      <p:ext uri="{BB962C8B-B14F-4D97-AF65-F5344CB8AC3E}">
        <p14:creationId xmlns:p14="http://schemas.microsoft.com/office/powerpoint/2010/main" xmlns="" val="317947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A1BC2-74A4-43DE-A74C-12C7CA38909C}" type="datetimeFigureOut">
              <a:rPr lang="en-US" smtClean="0"/>
              <a:pPr/>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8DAD5-FD25-4776-AE1C-13E4458CD619}" type="slidenum">
              <a:rPr lang="en-US" smtClean="0"/>
              <a:pPr/>
              <a:t>‹#›</a:t>
            </a:fld>
            <a:endParaRPr lang="en-US"/>
          </a:p>
        </p:txBody>
      </p:sp>
    </p:spTree>
    <p:extLst>
      <p:ext uri="{BB962C8B-B14F-4D97-AF65-F5344CB8AC3E}">
        <p14:creationId xmlns:p14="http://schemas.microsoft.com/office/powerpoint/2010/main" xmlns="" val="189423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A1BC2-74A4-43DE-A74C-12C7CA38909C}" type="datetimeFigureOut">
              <a:rPr lang="en-US" smtClean="0"/>
              <a:pPr/>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8DAD5-FD25-4776-AE1C-13E4458CD619}" type="slidenum">
              <a:rPr lang="en-US" smtClean="0"/>
              <a:pPr/>
              <a:t>‹#›</a:t>
            </a:fld>
            <a:endParaRPr lang="en-US"/>
          </a:p>
        </p:txBody>
      </p:sp>
      <p:pic>
        <p:nvPicPr>
          <p:cNvPr id="7" name="Picture 6"/>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848215" y="122238"/>
            <a:ext cx="2204085" cy="633095"/>
          </a:xfrm>
          <a:prstGeom prst="rect">
            <a:avLst/>
          </a:prstGeom>
        </p:spPr>
      </p:pic>
    </p:spTree>
    <p:extLst>
      <p:ext uri="{BB962C8B-B14F-4D97-AF65-F5344CB8AC3E}">
        <p14:creationId xmlns:p14="http://schemas.microsoft.com/office/powerpoint/2010/main" xmlns="" val="393170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FA1BC2-74A4-43DE-A74C-12C7CA38909C}" type="datetimeFigureOut">
              <a:rPr lang="en-US" smtClean="0"/>
              <a:pPr/>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8DAD5-FD25-4776-AE1C-13E4458CD619}" type="slidenum">
              <a:rPr lang="en-US" smtClean="0"/>
              <a:pPr/>
              <a:t>‹#›</a:t>
            </a:fld>
            <a:endParaRPr lang="en-US"/>
          </a:p>
        </p:txBody>
      </p:sp>
    </p:spTree>
    <p:extLst>
      <p:ext uri="{BB962C8B-B14F-4D97-AF65-F5344CB8AC3E}">
        <p14:creationId xmlns:p14="http://schemas.microsoft.com/office/powerpoint/2010/main" xmlns="" val="162036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FA1BC2-74A4-43DE-A74C-12C7CA38909C}" type="datetimeFigureOut">
              <a:rPr lang="en-US" smtClean="0"/>
              <a:pPr/>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8DAD5-FD25-4776-AE1C-13E4458CD619}" type="slidenum">
              <a:rPr lang="en-US" smtClean="0"/>
              <a:pPr/>
              <a:t>‹#›</a:t>
            </a:fld>
            <a:endParaRPr lang="en-US"/>
          </a:p>
        </p:txBody>
      </p:sp>
    </p:spTree>
    <p:extLst>
      <p:ext uri="{BB962C8B-B14F-4D97-AF65-F5344CB8AC3E}">
        <p14:creationId xmlns:p14="http://schemas.microsoft.com/office/powerpoint/2010/main" xmlns="" val="3719289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FA1BC2-74A4-43DE-A74C-12C7CA38909C}" type="datetimeFigureOut">
              <a:rPr lang="en-US" smtClean="0"/>
              <a:pPr/>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48DAD5-FD25-4776-AE1C-13E4458CD619}" type="slidenum">
              <a:rPr lang="en-US" smtClean="0"/>
              <a:pPr/>
              <a:t>‹#›</a:t>
            </a:fld>
            <a:endParaRPr lang="en-US"/>
          </a:p>
        </p:txBody>
      </p:sp>
    </p:spTree>
    <p:extLst>
      <p:ext uri="{BB962C8B-B14F-4D97-AF65-F5344CB8AC3E}">
        <p14:creationId xmlns:p14="http://schemas.microsoft.com/office/powerpoint/2010/main" xmlns="" val="159482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FA1BC2-74A4-43DE-A74C-12C7CA38909C}" type="datetimeFigureOut">
              <a:rPr lang="en-US" smtClean="0"/>
              <a:pPr/>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48DAD5-FD25-4776-AE1C-13E4458CD619}" type="slidenum">
              <a:rPr lang="en-US" smtClean="0"/>
              <a:pPr/>
              <a:t>‹#›</a:t>
            </a:fld>
            <a:endParaRPr lang="en-US"/>
          </a:p>
        </p:txBody>
      </p:sp>
    </p:spTree>
    <p:extLst>
      <p:ext uri="{BB962C8B-B14F-4D97-AF65-F5344CB8AC3E}">
        <p14:creationId xmlns:p14="http://schemas.microsoft.com/office/powerpoint/2010/main" xmlns="" val="128679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A1BC2-74A4-43DE-A74C-12C7CA38909C}" type="datetimeFigureOut">
              <a:rPr lang="en-US" smtClean="0"/>
              <a:pPr/>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48DAD5-FD25-4776-AE1C-13E4458CD619}" type="slidenum">
              <a:rPr lang="en-US" smtClean="0"/>
              <a:pPr/>
              <a:t>‹#›</a:t>
            </a:fld>
            <a:endParaRPr lang="en-US"/>
          </a:p>
        </p:txBody>
      </p:sp>
    </p:spTree>
    <p:extLst>
      <p:ext uri="{BB962C8B-B14F-4D97-AF65-F5344CB8AC3E}">
        <p14:creationId xmlns:p14="http://schemas.microsoft.com/office/powerpoint/2010/main" xmlns="" val="3473310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A1BC2-74A4-43DE-A74C-12C7CA38909C}" type="datetimeFigureOut">
              <a:rPr lang="en-US" smtClean="0"/>
              <a:pPr/>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8DAD5-FD25-4776-AE1C-13E4458CD619}" type="slidenum">
              <a:rPr lang="en-US" smtClean="0"/>
              <a:pPr/>
              <a:t>‹#›</a:t>
            </a:fld>
            <a:endParaRPr lang="en-US"/>
          </a:p>
        </p:txBody>
      </p:sp>
    </p:spTree>
    <p:extLst>
      <p:ext uri="{BB962C8B-B14F-4D97-AF65-F5344CB8AC3E}">
        <p14:creationId xmlns:p14="http://schemas.microsoft.com/office/powerpoint/2010/main" xmlns="" val="134714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A1BC2-74A4-43DE-A74C-12C7CA38909C}" type="datetimeFigureOut">
              <a:rPr lang="en-US" smtClean="0"/>
              <a:pPr/>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8DAD5-FD25-4776-AE1C-13E4458CD619}" type="slidenum">
              <a:rPr lang="en-US" smtClean="0"/>
              <a:pPr/>
              <a:t>‹#›</a:t>
            </a:fld>
            <a:endParaRPr lang="en-US"/>
          </a:p>
        </p:txBody>
      </p:sp>
    </p:spTree>
    <p:extLst>
      <p:ext uri="{BB962C8B-B14F-4D97-AF65-F5344CB8AC3E}">
        <p14:creationId xmlns:p14="http://schemas.microsoft.com/office/powerpoint/2010/main" xmlns="" val="152382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A1BC2-74A4-43DE-A74C-12C7CA38909C}" type="datetimeFigureOut">
              <a:rPr lang="en-US" smtClean="0"/>
              <a:pPr/>
              <a:t>10/2/2017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8DAD5-FD25-4776-AE1C-13E4458CD619}" type="slidenum">
              <a:rPr lang="en-US" smtClean="0"/>
              <a:pPr/>
              <a:t>‹#›</a:t>
            </a:fld>
            <a:endParaRPr lang="en-US"/>
          </a:p>
        </p:txBody>
      </p:sp>
    </p:spTree>
    <p:extLst>
      <p:ext uri="{BB962C8B-B14F-4D97-AF65-F5344CB8AC3E}">
        <p14:creationId xmlns:p14="http://schemas.microsoft.com/office/powerpoint/2010/main" xmlns="" val="3728627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ree.org.ro/" TargetMode="External"/><Relationship Id="rId2" Type="http://schemas.openxmlformats.org/officeDocument/2006/relationships/hyperlink" Target="http://www.basromania.r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endParaRPr lang="ro-RO" dirty="0" smtClean="0"/>
          </a:p>
          <a:p>
            <a:endParaRPr lang="ro-RO" dirty="0"/>
          </a:p>
          <a:p>
            <a:endParaRPr lang="ro-RO" dirty="0" smtClean="0"/>
          </a:p>
          <a:p>
            <a:r>
              <a:rPr lang="en-US" sz="3600" b="1" i="1" dirty="0" err="1" smtClean="0"/>
              <a:t>Septembrie</a:t>
            </a:r>
            <a:r>
              <a:rPr lang="ro-RO" sz="3600" b="1" i="1" dirty="0" smtClean="0"/>
              <a:t> 2017</a:t>
            </a:r>
            <a:endParaRPr lang="en-US" sz="3600" b="1" i="1" dirty="0"/>
          </a:p>
        </p:txBody>
      </p:sp>
      <p:pic>
        <p:nvPicPr>
          <p:cNvPr id="4" name="Picture 3"/>
          <p:cNvPicPr/>
          <p:nvPr/>
        </p:nvPicPr>
        <p:blipFill>
          <a:blip r:embed="rId2" cstate="print">
            <a:extLst>
              <a:ext uri="{28A0092B-C50C-407E-A947-70E740481C1C}">
                <a14:useLocalDpi xmlns:a14="http://schemas.microsoft.com/office/drawing/2010/main" xmlns="" val="0"/>
              </a:ext>
            </a:extLst>
          </a:blip>
          <a:stretch>
            <a:fillRect/>
          </a:stretch>
        </p:blipFill>
        <p:spPr>
          <a:xfrm>
            <a:off x="2341808" y="901522"/>
            <a:ext cx="7330226" cy="1880315"/>
          </a:xfrm>
          <a:prstGeom prst="rect">
            <a:avLst/>
          </a:prstGeom>
        </p:spPr>
      </p:pic>
      <p:pic>
        <p:nvPicPr>
          <p:cNvPr id="6" name="Picture 5"/>
          <p:cNvPicPr>
            <a:picLocks noChangeAspect="1"/>
          </p:cNvPicPr>
          <p:nvPr/>
        </p:nvPicPr>
        <p:blipFill>
          <a:blip r:embed="rId3"/>
          <a:stretch>
            <a:fillRect/>
          </a:stretch>
        </p:blipFill>
        <p:spPr>
          <a:xfrm>
            <a:off x="538805" y="3692327"/>
            <a:ext cx="3721916" cy="2693063"/>
          </a:xfrm>
          <a:prstGeom prst="rect">
            <a:avLst/>
          </a:prstGeom>
        </p:spPr>
      </p:pic>
      <p:pic>
        <p:nvPicPr>
          <p:cNvPr id="7" name="Picture 6"/>
          <p:cNvPicPr>
            <a:picLocks noChangeAspect="1"/>
          </p:cNvPicPr>
          <p:nvPr/>
        </p:nvPicPr>
        <p:blipFill>
          <a:blip r:embed="rId4"/>
          <a:stretch>
            <a:fillRect/>
          </a:stretch>
        </p:blipFill>
        <p:spPr>
          <a:xfrm>
            <a:off x="8036417" y="3692327"/>
            <a:ext cx="3942308" cy="2695594"/>
          </a:xfrm>
          <a:prstGeom prst="rect">
            <a:avLst/>
          </a:prstGeom>
        </p:spPr>
      </p:pic>
    </p:spTree>
    <p:extLst>
      <p:ext uri="{BB962C8B-B14F-4D97-AF65-F5344CB8AC3E}">
        <p14:creationId xmlns:p14="http://schemas.microsoft.com/office/powerpoint/2010/main" xmlns="" val="196827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b="1" dirty="0" smtClean="0"/>
              <a:t>O2: Stabilire parteneriate – dialog profesional</a:t>
            </a:r>
            <a:endParaRPr lang="en-US" sz="3200" b="1" dirty="0"/>
          </a:p>
        </p:txBody>
      </p:sp>
      <p:sp>
        <p:nvSpPr>
          <p:cNvPr id="3" name="Content Placeholder 2"/>
          <p:cNvSpPr>
            <a:spLocks noGrp="1"/>
          </p:cNvSpPr>
          <p:nvPr>
            <p:ph idx="1"/>
          </p:nvPr>
        </p:nvSpPr>
        <p:spPr>
          <a:xfrm>
            <a:off x="450760" y="1593802"/>
            <a:ext cx="11269015" cy="4948665"/>
          </a:xfrm>
        </p:spPr>
        <p:txBody>
          <a:bodyPr>
            <a:normAutofit fontScale="70000" lnSpcReduction="20000"/>
          </a:bodyPr>
          <a:lstStyle/>
          <a:p>
            <a:pPr marL="0" indent="0" algn="just">
              <a:buNone/>
            </a:pPr>
            <a:r>
              <a:rPr lang="ro-RO" b="1" dirty="0" smtClean="0"/>
              <a:t>În relația cu alte asociații publice:</a:t>
            </a:r>
          </a:p>
          <a:p>
            <a:pPr marL="0" indent="0" algn="just">
              <a:buNone/>
            </a:pPr>
            <a:endParaRPr lang="ro-RO" b="1" dirty="0"/>
          </a:p>
          <a:p>
            <a:pPr algn="just">
              <a:buFont typeface="Wingdings" panose="05000000000000000000" pitchFamily="2" charset="2"/>
              <a:buChar char="ü"/>
            </a:pPr>
            <a:r>
              <a:rPr lang="ro-RO" b="1" dirty="0" smtClean="0"/>
              <a:t> Asociația Auditorilor Energetici pentru Clădiri din România</a:t>
            </a:r>
            <a:r>
              <a:rPr lang="ro-RO" dirty="0" smtClean="0"/>
              <a:t> – parteneriat cu SAMER pentru colaborări comune în energetica urbană și a clădirilor, prin PiEE și ME localități;</a:t>
            </a:r>
          </a:p>
          <a:p>
            <a:pPr marL="0" indent="0" algn="just">
              <a:buNone/>
            </a:pPr>
            <a:r>
              <a:rPr lang="ro-RO" sz="1600" b="1" dirty="0" smtClean="0">
                <a:solidFill>
                  <a:srgbClr val="FF0000"/>
                </a:solidFill>
              </a:rPr>
              <a:t>(Acțiune planificată pentru </a:t>
            </a:r>
            <a:r>
              <a:rPr lang="en-US" sz="1600" b="1" dirty="0" err="1" smtClean="0">
                <a:solidFill>
                  <a:srgbClr val="FF0000"/>
                </a:solidFill>
              </a:rPr>
              <a:t>Septembrie</a:t>
            </a:r>
            <a:r>
              <a:rPr lang="ro-RO" sz="1600" b="1" dirty="0" smtClean="0">
                <a:solidFill>
                  <a:srgbClr val="FF0000"/>
                </a:solidFill>
              </a:rPr>
              <a:t> 2017)</a:t>
            </a:r>
          </a:p>
          <a:p>
            <a:pPr marL="0" indent="0" algn="just">
              <a:buNone/>
            </a:pPr>
            <a:endParaRPr lang="ro-RO" sz="1600" b="1" dirty="0">
              <a:solidFill>
                <a:srgbClr val="00B050"/>
              </a:solidFill>
            </a:endParaRPr>
          </a:p>
          <a:p>
            <a:pPr algn="just">
              <a:buFont typeface="Wingdings" panose="05000000000000000000" pitchFamily="2" charset="2"/>
              <a:buChar char="ü"/>
            </a:pPr>
            <a:r>
              <a:rPr lang="ro-RO" b="1" dirty="0" smtClean="0"/>
              <a:t> Ordinul Arhitecților din România</a:t>
            </a:r>
            <a:r>
              <a:rPr lang="ro-RO" dirty="0" smtClean="0"/>
              <a:t> – parteneriat cu SAMER pentru colaborări comune în planificarea energetică urbană, PiEE și ME localități;</a:t>
            </a:r>
          </a:p>
          <a:p>
            <a:pPr marL="0" indent="0" algn="just">
              <a:buNone/>
            </a:pPr>
            <a:r>
              <a:rPr lang="ro-RO" sz="1600" b="1" dirty="0" smtClean="0">
                <a:solidFill>
                  <a:srgbClr val="FF0000"/>
                </a:solidFill>
              </a:rPr>
              <a:t>(Acțiune planificată din Martie 2018)</a:t>
            </a:r>
          </a:p>
          <a:p>
            <a:pPr marL="0" indent="0" algn="just">
              <a:buNone/>
            </a:pPr>
            <a:endParaRPr lang="ro-RO" sz="1600" b="1" dirty="0">
              <a:solidFill>
                <a:srgbClr val="FF0000"/>
              </a:solidFill>
            </a:endParaRPr>
          </a:p>
          <a:p>
            <a:pPr algn="just">
              <a:buFont typeface="Wingdings" panose="05000000000000000000" pitchFamily="2" charset="2"/>
              <a:buChar char="ü"/>
            </a:pPr>
            <a:r>
              <a:rPr lang="ro-RO" b="1" dirty="0" smtClean="0"/>
              <a:t> Asociația Română pentru Smart City si Mobilitate </a:t>
            </a:r>
            <a:r>
              <a:rPr lang="ro-RO" dirty="0" smtClean="0"/>
              <a:t>– parteneriat cu SAMER pentru colaborări comune în energetica urbană, prin PiEE și ME localități;</a:t>
            </a:r>
          </a:p>
          <a:p>
            <a:pPr marL="0" indent="0" algn="just">
              <a:buNone/>
            </a:pPr>
            <a:r>
              <a:rPr lang="ro-RO" sz="1600" b="1" dirty="0" smtClean="0">
                <a:solidFill>
                  <a:srgbClr val="FF0000"/>
                </a:solidFill>
              </a:rPr>
              <a:t>(Acțiune planificată pentru Martie 2018)</a:t>
            </a:r>
          </a:p>
          <a:p>
            <a:pPr marL="0" indent="0" algn="just">
              <a:buNone/>
            </a:pPr>
            <a:endParaRPr lang="ro-RO" b="1" dirty="0">
              <a:solidFill>
                <a:srgbClr val="FF0000"/>
              </a:solidFill>
            </a:endParaRPr>
          </a:p>
          <a:p>
            <a:pPr algn="just">
              <a:buFont typeface="Wingdings" panose="05000000000000000000" pitchFamily="2" charset="2"/>
              <a:buChar char="ü"/>
            </a:pPr>
            <a:r>
              <a:rPr lang="ro-RO" b="1" dirty="0" smtClean="0"/>
              <a:t> </a:t>
            </a:r>
            <a:r>
              <a:rPr lang="ro-RO" dirty="0" smtClean="0"/>
              <a:t>Contact și dialog profesional cu alte asociații cu impact în domeniul energetic, pentru promovare rol și beneficii audit și management energetic, respectiv membri SAMER;</a:t>
            </a:r>
          </a:p>
          <a:p>
            <a:pPr marL="0" indent="0" algn="just">
              <a:buNone/>
            </a:pPr>
            <a:r>
              <a:rPr lang="ro-RO" sz="1600" b="1" dirty="0" smtClean="0">
                <a:solidFill>
                  <a:srgbClr val="FF0000"/>
                </a:solidFill>
              </a:rPr>
              <a:t>(Acțiune planificată pentru Martie 2018)</a:t>
            </a:r>
          </a:p>
        </p:txBody>
      </p:sp>
    </p:spTree>
    <p:extLst>
      <p:ext uri="{BB962C8B-B14F-4D97-AF65-F5344CB8AC3E}">
        <p14:creationId xmlns:p14="http://schemas.microsoft.com/office/powerpoint/2010/main" xmlns="" val="643051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b="1" dirty="0" smtClean="0"/>
              <a:t>O3: Comunicare și diseminare internă</a:t>
            </a:r>
            <a:endParaRPr lang="en-US" sz="3200" b="1" dirty="0"/>
          </a:p>
        </p:txBody>
      </p:sp>
      <p:pic>
        <p:nvPicPr>
          <p:cNvPr id="5" name="Content Placeholder 4"/>
          <p:cNvPicPr>
            <a:picLocks noGrp="1" noChangeAspect="1"/>
          </p:cNvPicPr>
          <p:nvPr>
            <p:ph idx="1"/>
          </p:nvPr>
        </p:nvPicPr>
        <p:blipFill>
          <a:blip r:embed="rId2"/>
          <a:stretch>
            <a:fillRect/>
          </a:stretch>
        </p:blipFill>
        <p:spPr>
          <a:xfrm>
            <a:off x="1010811" y="1387744"/>
            <a:ext cx="9784012" cy="4351338"/>
          </a:xfrm>
          <a:prstGeom prst="rect">
            <a:avLst/>
          </a:prstGeom>
        </p:spPr>
      </p:pic>
    </p:spTree>
    <p:extLst>
      <p:ext uri="{BB962C8B-B14F-4D97-AF65-F5344CB8AC3E}">
        <p14:creationId xmlns:p14="http://schemas.microsoft.com/office/powerpoint/2010/main" xmlns="" val="1475792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034" y="-136634"/>
            <a:ext cx="10444434" cy="2158618"/>
          </a:xfrm>
        </p:spPr>
        <p:txBody>
          <a:bodyPr>
            <a:normAutofit/>
          </a:bodyPr>
          <a:lstStyle/>
          <a:p>
            <a:pPr algn="ctr">
              <a:lnSpc>
                <a:spcPct val="100000"/>
              </a:lnSpc>
            </a:pPr>
            <a:r>
              <a:rPr lang="ro-RO" dirty="0" smtClean="0"/>
              <a:t>Obiectivul nr. 4</a:t>
            </a:r>
            <a:br>
              <a:rPr lang="ro-RO" dirty="0" smtClean="0"/>
            </a:br>
            <a:r>
              <a:rPr lang="ro-RO" b="1" dirty="0" smtClean="0"/>
              <a:t>Accesare oportunități pentru membrii SAMER</a:t>
            </a:r>
            <a:endParaRPr lang="en-US" dirty="0"/>
          </a:p>
        </p:txBody>
      </p:sp>
      <p:pic>
        <p:nvPicPr>
          <p:cNvPr id="3" name="Picture 2"/>
          <p:cNvPicPr>
            <a:picLocks noChangeAspect="1"/>
          </p:cNvPicPr>
          <p:nvPr/>
        </p:nvPicPr>
        <p:blipFill>
          <a:blip r:embed="rId2"/>
          <a:stretch>
            <a:fillRect/>
          </a:stretch>
        </p:blipFill>
        <p:spPr>
          <a:xfrm>
            <a:off x="500835" y="1688144"/>
            <a:ext cx="11473666" cy="5169856"/>
          </a:xfrm>
          <a:prstGeom prst="rect">
            <a:avLst/>
          </a:prstGeom>
        </p:spPr>
      </p:pic>
    </p:spTree>
    <p:extLst>
      <p:ext uri="{BB962C8B-B14F-4D97-AF65-F5344CB8AC3E}">
        <p14:creationId xmlns:p14="http://schemas.microsoft.com/office/powerpoint/2010/main" xmlns="" val="3167223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t>Resurse – reprezentare în parteneriate</a:t>
            </a:r>
            <a:endParaRPr lang="en-US" b="1" dirty="0"/>
          </a:p>
        </p:txBody>
      </p:sp>
      <p:sp>
        <p:nvSpPr>
          <p:cNvPr id="3" name="Content Placeholder 2"/>
          <p:cNvSpPr>
            <a:spLocks noGrp="1"/>
          </p:cNvSpPr>
          <p:nvPr>
            <p:ph idx="1"/>
          </p:nvPr>
        </p:nvSpPr>
        <p:spPr/>
        <p:txBody>
          <a:bodyPr/>
          <a:lstStyle/>
          <a:p>
            <a:pPr marL="0" indent="0" algn="ctr">
              <a:buNone/>
            </a:pPr>
            <a:endParaRPr lang="ro-RO" dirty="0" smtClean="0"/>
          </a:p>
          <a:p>
            <a:pPr marL="0" indent="0" algn="ctr">
              <a:lnSpc>
                <a:spcPct val="150000"/>
              </a:lnSpc>
              <a:buNone/>
            </a:pPr>
            <a:r>
              <a:rPr lang="ro-RO" dirty="0" smtClean="0"/>
              <a:t>Conform obiectivelor propuse, Consiliul Director al SAMER, sau membri delegați ai asociației o vor reprezenta în parteneriatele propuse, la evenimente și în dialogul profesional, prin promovarea intereselor comune și cu intenția dezvoltării comunității profesioniștilor și creșterea calitativă a pieței de eficiență energetică din România.</a:t>
            </a:r>
          </a:p>
        </p:txBody>
      </p:sp>
    </p:spTree>
    <p:extLst>
      <p:ext uri="{BB962C8B-B14F-4D97-AF65-F5344CB8AC3E}">
        <p14:creationId xmlns:p14="http://schemas.microsoft.com/office/powerpoint/2010/main" xmlns="" val="3467575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24" y="107548"/>
            <a:ext cx="10515600" cy="1115945"/>
          </a:xfrm>
        </p:spPr>
        <p:txBody>
          <a:bodyPr>
            <a:normAutofit/>
          </a:bodyPr>
          <a:lstStyle/>
          <a:p>
            <a:r>
              <a:rPr lang="ro-RO" sz="3600" b="1" dirty="0" smtClean="0"/>
              <a:t>Resurse – grupuri de acțiune pe arii de competențe</a:t>
            </a:r>
            <a:endParaRPr lang="en-US" sz="3600" b="1" dirty="0"/>
          </a:p>
        </p:txBody>
      </p:sp>
      <p:sp>
        <p:nvSpPr>
          <p:cNvPr id="3" name="Content Placeholder 2"/>
          <p:cNvSpPr>
            <a:spLocks noGrp="1"/>
          </p:cNvSpPr>
          <p:nvPr>
            <p:ph idx="1"/>
          </p:nvPr>
        </p:nvSpPr>
        <p:spPr>
          <a:xfrm>
            <a:off x="838200" y="1220312"/>
            <a:ext cx="10515600" cy="5270640"/>
          </a:xfrm>
        </p:spPr>
        <p:txBody>
          <a:bodyPr>
            <a:noAutofit/>
          </a:bodyPr>
          <a:lstStyle/>
          <a:p>
            <a:pPr marL="0" indent="0" algn="just">
              <a:buNone/>
            </a:pPr>
            <a:r>
              <a:rPr lang="ro-RO" sz="2000" dirty="0" smtClean="0"/>
              <a:t>Consiliul Director propune funcționarea unor grupuri de acțiune în cadrul SAMER, pentru dialog profesional, pregătirea și îndeplinirea obiectivelor. Membrii grupurilor de acțiune repartizați conform specializărilor, respectiv voluntar, iar coordonatorii sunt desemnați de Consiliul Director.</a:t>
            </a:r>
          </a:p>
          <a:p>
            <a:r>
              <a:rPr lang="en-US" sz="2200" b="1" dirty="0" err="1" smtClean="0"/>
              <a:t>Comisi</a:t>
            </a:r>
            <a:r>
              <a:rPr lang="ro-RO" sz="2200" b="1" dirty="0" smtClean="0"/>
              <a:t>a</a:t>
            </a:r>
            <a:r>
              <a:rPr lang="en-US" sz="2200" b="1" dirty="0" smtClean="0"/>
              <a:t> </a:t>
            </a:r>
            <a:r>
              <a:rPr lang="en-US" sz="2200" b="1" dirty="0"/>
              <a:t>de </a:t>
            </a:r>
            <a:r>
              <a:rPr lang="en-US" sz="2200" b="1" dirty="0" err="1"/>
              <a:t>etică</a:t>
            </a:r>
            <a:r>
              <a:rPr lang="en-US" sz="2200" b="1" dirty="0"/>
              <a:t> </a:t>
            </a:r>
            <a:r>
              <a:rPr lang="en-US" sz="2200" b="1" dirty="0" err="1"/>
              <a:t>și</a:t>
            </a:r>
            <a:r>
              <a:rPr lang="en-US" sz="2200" b="1" dirty="0"/>
              <a:t> </a:t>
            </a:r>
            <a:r>
              <a:rPr lang="en-US" sz="2200" b="1" dirty="0" err="1" smtClean="0"/>
              <a:t>conduită</a:t>
            </a:r>
            <a:r>
              <a:rPr lang="ro-RO" sz="2200" b="1" dirty="0" smtClean="0"/>
              <a:t> profesională</a:t>
            </a:r>
            <a:endParaRPr lang="en-US" sz="2200" dirty="0"/>
          </a:p>
          <a:p>
            <a:r>
              <a:rPr lang="en-US" sz="2200" b="1" dirty="0"/>
              <a:t>Audit energetic industrial</a:t>
            </a:r>
            <a:endParaRPr lang="en-US" sz="2200" dirty="0"/>
          </a:p>
          <a:p>
            <a:r>
              <a:rPr lang="en-US" sz="2200" b="1" dirty="0"/>
              <a:t>Audit energetic </a:t>
            </a:r>
            <a:r>
              <a:rPr lang="en-US" sz="2200" b="1" dirty="0" err="1"/>
              <a:t>pentru</a:t>
            </a:r>
            <a:r>
              <a:rPr lang="en-US" sz="2200" b="1" dirty="0"/>
              <a:t> </a:t>
            </a:r>
            <a:r>
              <a:rPr lang="en-US" sz="2200" b="1" dirty="0" err="1"/>
              <a:t>clădiri</a:t>
            </a:r>
            <a:endParaRPr lang="en-US" sz="2200" dirty="0"/>
          </a:p>
          <a:p>
            <a:r>
              <a:rPr lang="en-US" sz="2200" b="1" dirty="0"/>
              <a:t>Management energetic industrial</a:t>
            </a:r>
            <a:endParaRPr lang="en-US" sz="2200" dirty="0"/>
          </a:p>
          <a:p>
            <a:r>
              <a:rPr lang="en-US" sz="2200" b="1" dirty="0"/>
              <a:t>Management energetic </a:t>
            </a:r>
            <a:r>
              <a:rPr lang="en-US" sz="2200" b="1" dirty="0" err="1"/>
              <a:t>pentru</a:t>
            </a:r>
            <a:r>
              <a:rPr lang="en-US" sz="2200" b="1" dirty="0"/>
              <a:t> </a:t>
            </a:r>
            <a:r>
              <a:rPr lang="en-US" sz="2200" b="1" dirty="0" err="1"/>
              <a:t>localități</a:t>
            </a:r>
            <a:endParaRPr lang="en-US" sz="2200" dirty="0"/>
          </a:p>
          <a:p>
            <a:r>
              <a:rPr lang="ro-RO" sz="2200" b="1" dirty="0" smtClean="0"/>
              <a:t>Audit și </a:t>
            </a:r>
            <a:r>
              <a:rPr lang="en-US" sz="2200" b="1" dirty="0" smtClean="0"/>
              <a:t>Management </a:t>
            </a:r>
            <a:r>
              <a:rPr lang="en-US" sz="2200" b="1" dirty="0"/>
              <a:t>energetic </a:t>
            </a:r>
            <a:r>
              <a:rPr lang="en-US" sz="2200" b="1" dirty="0" err="1"/>
              <a:t>în</a:t>
            </a:r>
            <a:r>
              <a:rPr lang="en-US" sz="2200" b="1" dirty="0"/>
              <a:t> </a:t>
            </a:r>
            <a:r>
              <a:rPr lang="en-US" sz="2200" b="1" dirty="0" err="1"/>
              <a:t>producerea</a:t>
            </a:r>
            <a:r>
              <a:rPr lang="en-US" sz="2200" b="1" dirty="0"/>
              <a:t>, </a:t>
            </a:r>
            <a:r>
              <a:rPr lang="en-US" sz="2200" b="1" dirty="0" err="1"/>
              <a:t>transportul</a:t>
            </a:r>
            <a:r>
              <a:rPr lang="en-US" sz="2200" b="1" dirty="0"/>
              <a:t> </a:t>
            </a:r>
            <a:r>
              <a:rPr lang="en-US" sz="2200" b="1" dirty="0" err="1"/>
              <a:t>și</a:t>
            </a:r>
            <a:r>
              <a:rPr lang="en-US" sz="2200" b="1" dirty="0"/>
              <a:t> </a:t>
            </a:r>
            <a:r>
              <a:rPr lang="en-US" sz="2200" b="1" dirty="0" err="1"/>
              <a:t>distribuția</a:t>
            </a:r>
            <a:r>
              <a:rPr lang="en-US" sz="2200" b="1" dirty="0"/>
              <a:t> </a:t>
            </a:r>
            <a:r>
              <a:rPr lang="en-US" sz="2200" b="1" dirty="0" err="1"/>
              <a:t>energiei</a:t>
            </a:r>
            <a:endParaRPr lang="en-US" sz="2200" dirty="0"/>
          </a:p>
          <a:p>
            <a:r>
              <a:rPr lang="en-US" sz="2200" b="1" dirty="0"/>
              <a:t>Audit </a:t>
            </a:r>
            <a:r>
              <a:rPr lang="en-US" sz="2200" b="1" dirty="0" err="1"/>
              <a:t>și</a:t>
            </a:r>
            <a:r>
              <a:rPr lang="en-US" sz="2200" b="1" dirty="0"/>
              <a:t> Management energetic </a:t>
            </a:r>
            <a:r>
              <a:rPr lang="en-US" sz="2200" b="1" dirty="0" err="1"/>
              <a:t>pentru</a:t>
            </a:r>
            <a:r>
              <a:rPr lang="en-US" sz="2200" b="1" dirty="0"/>
              <a:t> </a:t>
            </a:r>
            <a:r>
              <a:rPr lang="en-US" sz="2200" b="1" dirty="0" err="1"/>
              <a:t>flote</a:t>
            </a:r>
            <a:r>
              <a:rPr lang="en-US" sz="2200" b="1" dirty="0"/>
              <a:t> auto</a:t>
            </a:r>
            <a:endParaRPr lang="en-US" sz="2200" dirty="0"/>
          </a:p>
          <a:p>
            <a:r>
              <a:rPr lang="en-US" sz="2200" b="1" dirty="0" err="1"/>
              <a:t>Implementarea</a:t>
            </a:r>
            <a:r>
              <a:rPr lang="en-US" sz="2200" b="1" dirty="0"/>
              <a:t> </a:t>
            </a:r>
            <a:r>
              <a:rPr lang="en-US" sz="2200" b="1" dirty="0" err="1"/>
              <a:t>Standardului</a:t>
            </a:r>
            <a:r>
              <a:rPr lang="en-US" sz="2200" b="1" dirty="0"/>
              <a:t> de Management Energetic ISO 50001</a:t>
            </a:r>
            <a:endParaRPr lang="en-US" sz="2200" dirty="0"/>
          </a:p>
          <a:p>
            <a:r>
              <a:rPr lang="en-US" sz="2200" b="1" dirty="0" err="1"/>
              <a:t>Implementarea</a:t>
            </a:r>
            <a:r>
              <a:rPr lang="en-US" sz="2200" b="1" dirty="0"/>
              <a:t> </a:t>
            </a:r>
            <a:r>
              <a:rPr lang="en-US" sz="2200" b="1" dirty="0" err="1"/>
              <a:t>Sistemului</a:t>
            </a:r>
            <a:r>
              <a:rPr lang="en-US" sz="2200" b="1" dirty="0"/>
              <a:t> de </a:t>
            </a:r>
            <a:r>
              <a:rPr lang="en-US" sz="2200" b="1" dirty="0" err="1"/>
              <a:t>Măsurare</a:t>
            </a:r>
            <a:r>
              <a:rPr lang="en-US" sz="2200" b="1" dirty="0"/>
              <a:t> </a:t>
            </a:r>
            <a:r>
              <a:rPr lang="en-US" sz="2200" b="1" dirty="0" err="1"/>
              <a:t>și</a:t>
            </a:r>
            <a:r>
              <a:rPr lang="en-US" sz="2200" b="1" dirty="0"/>
              <a:t> </a:t>
            </a:r>
            <a:r>
              <a:rPr lang="en-US" sz="2200" b="1" dirty="0" err="1"/>
              <a:t>Verificare</a:t>
            </a:r>
            <a:r>
              <a:rPr lang="en-US" sz="2200" b="1" dirty="0"/>
              <a:t> conform IPMVP</a:t>
            </a:r>
            <a:endParaRPr lang="en-US" sz="2200" dirty="0"/>
          </a:p>
          <a:p>
            <a:r>
              <a:rPr lang="en-US" sz="2200" b="1" dirty="0" err="1"/>
              <a:t>Cercetare</a:t>
            </a:r>
            <a:r>
              <a:rPr lang="en-US" sz="2200" b="1" dirty="0"/>
              <a:t> </a:t>
            </a:r>
            <a:r>
              <a:rPr lang="en-US" sz="2200" b="1" dirty="0" err="1"/>
              <a:t>științifică</a:t>
            </a:r>
            <a:r>
              <a:rPr lang="en-US" sz="2200" b="1" dirty="0"/>
              <a:t>, </a:t>
            </a:r>
            <a:r>
              <a:rPr lang="en-US" sz="2200" b="1" dirty="0" err="1"/>
              <a:t>inovare</a:t>
            </a:r>
            <a:r>
              <a:rPr lang="en-US" sz="2200" b="1" dirty="0"/>
              <a:t> </a:t>
            </a:r>
            <a:r>
              <a:rPr lang="en-US" sz="2200" b="1" dirty="0" err="1"/>
              <a:t>și</a:t>
            </a:r>
            <a:r>
              <a:rPr lang="en-US" sz="2200" b="1" dirty="0"/>
              <a:t> </a:t>
            </a:r>
            <a:r>
              <a:rPr lang="en-US" sz="2200" b="1" dirty="0" err="1" smtClean="0"/>
              <a:t>diseminare</a:t>
            </a:r>
            <a:endParaRPr lang="en-US" sz="2200" dirty="0"/>
          </a:p>
        </p:txBody>
      </p:sp>
    </p:spTree>
    <p:extLst>
      <p:ext uri="{BB962C8B-B14F-4D97-AF65-F5344CB8AC3E}">
        <p14:creationId xmlns:p14="http://schemas.microsoft.com/office/powerpoint/2010/main" xmlns="" val="3656536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t>Resurse – portal web SAMER</a:t>
            </a:r>
            <a:endParaRPr lang="en-US" b="1" dirty="0"/>
          </a:p>
        </p:txBody>
      </p:sp>
      <p:sp>
        <p:nvSpPr>
          <p:cNvPr id="3" name="Content Placeholder 2"/>
          <p:cNvSpPr>
            <a:spLocks noGrp="1"/>
          </p:cNvSpPr>
          <p:nvPr>
            <p:ph idx="1"/>
          </p:nvPr>
        </p:nvSpPr>
        <p:spPr/>
        <p:txBody>
          <a:bodyPr/>
          <a:lstStyle/>
          <a:p>
            <a:pPr marL="0" indent="0" algn="just">
              <a:buNone/>
            </a:pPr>
            <a:r>
              <a:rPr lang="ro-RO" dirty="0" smtClean="0"/>
              <a:t>Se va realiza un portal web al SAMER pentru informarea internă și externă asupra obiectivelor, acțiunilor, oportunităților și rezultatelor asociației, inclusiv lista actualizată a membrilor;</a:t>
            </a:r>
          </a:p>
          <a:p>
            <a:endParaRPr lang="ro-RO" dirty="0"/>
          </a:p>
          <a:p>
            <a:r>
              <a:rPr lang="ro-RO" dirty="0" smtClean="0"/>
              <a:t>Resurse: din taxele membrilor asociației + surse atrase;</a:t>
            </a:r>
          </a:p>
          <a:p>
            <a:endParaRPr lang="ro-RO" dirty="0"/>
          </a:p>
          <a:p>
            <a:r>
              <a:rPr lang="ro-RO" dirty="0" smtClean="0"/>
              <a:t>Termen: </a:t>
            </a:r>
            <a:r>
              <a:rPr lang="ro-RO" dirty="0" smtClean="0">
                <a:solidFill>
                  <a:srgbClr val="FF0000"/>
                </a:solidFill>
              </a:rPr>
              <a:t>Noiembrie 2017</a:t>
            </a:r>
            <a:r>
              <a:rPr lang="ro-RO" dirty="0" smtClean="0"/>
              <a:t>.</a:t>
            </a:r>
          </a:p>
          <a:p>
            <a:endParaRPr lang="ro-RO" dirty="0"/>
          </a:p>
          <a:p>
            <a:r>
              <a:rPr lang="ro-RO" dirty="0" smtClean="0"/>
              <a:t>Responsabili: Consiliul director și membri</a:t>
            </a:r>
            <a:r>
              <a:rPr lang="en-US" dirty="0" err="1" smtClean="0"/>
              <a:t>i</a:t>
            </a:r>
            <a:r>
              <a:rPr lang="ro-RO" dirty="0" smtClean="0"/>
              <a:t> implicați.</a:t>
            </a:r>
            <a:endParaRPr lang="en-US" dirty="0"/>
          </a:p>
        </p:txBody>
      </p:sp>
    </p:spTree>
    <p:extLst>
      <p:ext uri="{BB962C8B-B14F-4D97-AF65-F5344CB8AC3E}">
        <p14:creationId xmlns:p14="http://schemas.microsoft.com/office/powerpoint/2010/main" xmlns="" val="1115697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837" y="924104"/>
            <a:ext cx="10515600" cy="4351338"/>
          </a:xfrm>
        </p:spPr>
        <p:txBody>
          <a:bodyPr/>
          <a:lstStyle/>
          <a:p>
            <a:pPr marL="0" indent="0">
              <a:buNone/>
            </a:pPr>
            <a:r>
              <a:rPr lang="ro-RO" b="1" dirty="0" smtClean="0"/>
              <a:t>Consiliul Director</a:t>
            </a:r>
          </a:p>
          <a:p>
            <a:pPr marL="0" indent="0">
              <a:buNone/>
            </a:pPr>
            <a:endParaRPr lang="en-US" dirty="0"/>
          </a:p>
          <a:p>
            <a:pPr marL="0" indent="0">
              <a:buNone/>
            </a:pPr>
            <a:r>
              <a:rPr lang="en-US" dirty="0"/>
              <a:t>Dr. </a:t>
            </a:r>
            <a:r>
              <a:rPr lang="en-US" dirty="0" err="1"/>
              <a:t>Ing</a:t>
            </a:r>
            <a:r>
              <a:rPr lang="en-US" dirty="0"/>
              <a:t>. </a:t>
            </a:r>
            <a:r>
              <a:rPr lang="en-US" dirty="0" err="1"/>
              <a:t>Dumitru</a:t>
            </a:r>
            <a:r>
              <a:rPr lang="en-US" dirty="0"/>
              <a:t> CHISĂLIȚĂ – </a:t>
            </a:r>
            <a:r>
              <a:rPr lang="en-US" dirty="0" err="1"/>
              <a:t>Președinte</a:t>
            </a:r>
            <a:r>
              <a:rPr lang="en-US" dirty="0"/>
              <a:t> </a:t>
            </a:r>
            <a:r>
              <a:rPr lang="en-US" dirty="0" err="1"/>
              <a:t>Asociația</a:t>
            </a:r>
            <a:r>
              <a:rPr lang="en-US" dirty="0"/>
              <a:t> </a:t>
            </a:r>
            <a:r>
              <a:rPr lang="en-US" dirty="0" err="1"/>
              <a:t>Energie</a:t>
            </a:r>
            <a:r>
              <a:rPr lang="en-US" dirty="0"/>
              <a:t> </a:t>
            </a:r>
            <a:r>
              <a:rPr lang="en-US" dirty="0" err="1"/>
              <a:t>Inteligentă</a:t>
            </a:r>
            <a:endParaRPr lang="en-US" dirty="0"/>
          </a:p>
          <a:p>
            <a:pPr marL="0" indent="0">
              <a:buNone/>
            </a:pPr>
            <a:endParaRPr lang="en-US" dirty="0"/>
          </a:p>
          <a:p>
            <a:pPr marL="0" indent="0">
              <a:lnSpc>
                <a:spcPct val="150000"/>
              </a:lnSpc>
              <a:buNone/>
            </a:pPr>
            <a:r>
              <a:rPr lang="en-US" dirty="0"/>
              <a:t>Dr. </a:t>
            </a:r>
            <a:r>
              <a:rPr lang="en-US" dirty="0" err="1"/>
              <a:t>Ing</a:t>
            </a:r>
            <a:r>
              <a:rPr lang="en-US" dirty="0"/>
              <a:t>. Andrei CECLAN – </a:t>
            </a:r>
            <a:r>
              <a:rPr lang="en-US" dirty="0" err="1"/>
              <a:t>Președinte</a:t>
            </a:r>
            <a:r>
              <a:rPr lang="en-US" dirty="0"/>
              <a:t> SAMER</a:t>
            </a:r>
          </a:p>
          <a:p>
            <a:pPr marL="0" indent="0">
              <a:lnSpc>
                <a:spcPct val="150000"/>
              </a:lnSpc>
              <a:buNone/>
            </a:pPr>
            <a:r>
              <a:rPr lang="en-US" dirty="0"/>
              <a:t>Dr. </a:t>
            </a:r>
            <a:r>
              <a:rPr lang="en-US" dirty="0" err="1"/>
              <a:t>Ing</a:t>
            </a:r>
            <a:r>
              <a:rPr lang="en-US" dirty="0"/>
              <a:t>. </a:t>
            </a:r>
            <a:r>
              <a:rPr lang="en-US" dirty="0" err="1"/>
              <a:t>Ioan</a:t>
            </a:r>
            <a:r>
              <a:rPr lang="en-US" dirty="0"/>
              <a:t> BITIR-ISTRATE – </a:t>
            </a:r>
            <a:r>
              <a:rPr lang="en-US" dirty="0" err="1"/>
              <a:t>Vicepreședinte</a:t>
            </a:r>
            <a:r>
              <a:rPr lang="en-US" dirty="0"/>
              <a:t> SAMER</a:t>
            </a:r>
          </a:p>
          <a:p>
            <a:pPr marL="0" indent="0">
              <a:lnSpc>
                <a:spcPct val="150000"/>
              </a:lnSpc>
              <a:buNone/>
            </a:pPr>
            <a:r>
              <a:rPr lang="en-US" dirty="0" err="1"/>
              <a:t>Ing</a:t>
            </a:r>
            <a:r>
              <a:rPr lang="en-US" dirty="0"/>
              <a:t>. Cosmin BACIU – </a:t>
            </a:r>
            <a:r>
              <a:rPr lang="en-US" dirty="0" err="1"/>
              <a:t>Secretar</a:t>
            </a:r>
            <a:r>
              <a:rPr lang="en-US" dirty="0"/>
              <a:t> </a:t>
            </a:r>
            <a:r>
              <a:rPr lang="en-US" dirty="0" smtClean="0"/>
              <a:t>SAMER</a:t>
            </a:r>
            <a:endParaRPr lang="en-US" dirty="0"/>
          </a:p>
        </p:txBody>
      </p:sp>
    </p:spTree>
    <p:extLst>
      <p:ext uri="{BB962C8B-B14F-4D97-AF65-F5344CB8AC3E}">
        <p14:creationId xmlns:p14="http://schemas.microsoft.com/office/powerpoint/2010/main" xmlns="" val="3122097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5400" b="1" dirty="0" smtClean="0"/>
              <a:t>Misiune</a:t>
            </a:r>
            <a:endParaRPr lang="en-US" sz="5400" b="1" dirty="0"/>
          </a:p>
        </p:txBody>
      </p:sp>
      <p:sp>
        <p:nvSpPr>
          <p:cNvPr id="3" name="Content Placeholder 2"/>
          <p:cNvSpPr>
            <a:spLocks noGrp="1"/>
          </p:cNvSpPr>
          <p:nvPr>
            <p:ph idx="1"/>
          </p:nvPr>
        </p:nvSpPr>
        <p:spPr>
          <a:xfrm>
            <a:off x="838200" y="1271833"/>
            <a:ext cx="10515600" cy="4351338"/>
          </a:xfrm>
        </p:spPr>
        <p:txBody>
          <a:bodyPr/>
          <a:lstStyle/>
          <a:p>
            <a:pPr marL="0" indent="0" algn="ctr">
              <a:lnSpc>
                <a:spcPct val="150000"/>
              </a:lnSpc>
              <a:buNone/>
            </a:pPr>
            <a:r>
              <a:rPr lang="ro-RO" i="1" dirty="0" smtClean="0"/>
              <a:t>Societatea Auditorilor și Managerilor Energetici din România reprezintă comunitatea profesioniștilor din domeniul eficienței energetice, susține și se implică activ în dezvoltarea durabilă a României prin creșterea eficienței energetice în sectorul energetic, industrial și cel al comunităților urbane și rurale.</a:t>
            </a:r>
            <a:endParaRPr lang="en-US" i="1" dirty="0"/>
          </a:p>
        </p:txBody>
      </p:sp>
      <p:pic>
        <p:nvPicPr>
          <p:cNvPr id="4" name="Picture 3"/>
          <p:cNvPicPr>
            <a:picLocks noChangeAspect="1"/>
          </p:cNvPicPr>
          <p:nvPr/>
        </p:nvPicPr>
        <p:blipFill>
          <a:blip r:embed="rId2"/>
          <a:stretch>
            <a:fillRect/>
          </a:stretch>
        </p:blipFill>
        <p:spPr>
          <a:xfrm>
            <a:off x="463317" y="4689322"/>
            <a:ext cx="2121365" cy="1600594"/>
          </a:xfrm>
          <a:prstGeom prst="rect">
            <a:avLst/>
          </a:prstGeom>
        </p:spPr>
      </p:pic>
    </p:spTree>
    <p:extLst>
      <p:ext uri="{BB962C8B-B14F-4D97-AF65-F5344CB8AC3E}">
        <p14:creationId xmlns:p14="http://schemas.microsoft.com/office/powerpoint/2010/main" xmlns="" val="1031397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t>Obiective</a:t>
            </a:r>
            <a:endParaRPr lang="en-US" b="1" dirty="0"/>
          </a:p>
        </p:txBody>
      </p:sp>
      <p:sp>
        <p:nvSpPr>
          <p:cNvPr id="3" name="Content Placeholder 2"/>
          <p:cNvSpPr>
            <a:spLocks noGrp="1"/>
          </p:cNvSpPr>
          <p:nvPr>
            <p:ph idx="1"/>
          </p:nvPr>
        </p:nvSpPr>
        <p:spPr/>
        <p:txBody>
          <a:bodyPr/>
          <a:lstStyle/>
          <a:p>
            <a:r>
              <a:rPr lang="ro-RO" dirty="0" smtClean="0"/>
              <a:t>Creșterea reprezentativității asociației profesionale;</a:t>
            </a:r>
          </a:p>
          <a:p>
            <a:endParaRPr lang="ro-RO" dirty="0"/>
          </a:p>
          <a:p>
            <a:pPr algn="r"/>
            <a:r>
              <a:rPr lang="ro-RO" dirty="0" smtClean="0"/>
              <a:t>Stabilire parteneriate – dialog profesional;</a:t>
            </a:r>
          </a:p>
          <a:p>
            <a:endParaRPr lang="ro-RO" dirty="0"/>
          </a:p>
          <a:p>
            <a:r>
              <a:rPr lang="ro-RO" dirty="0" smtClean="0"/>
              <a:t>Comunicare și diseminare internă și externă;</a:t>
            </a:r>
          </a:p>
          <a:p>
            <a:endParaRPr lang="ro-RO" dirty="0"/>
          </a:p>
          <a:p>
            <a:pPr algn="r"/>
            <a:r>
              <a:rPr lang="ro-RO" dirty="0" smtClean="0"/>
              <a:t>Accesare oportunități pentru Auditori și Manageri Energetici;</a:t>
            </a:r>
          </a:p>
          <a:p>
            <a:endParaRPr lang="ro-RO" dirty="0"/>
          </a:p>
          <a:p>
            <a:endParaRPr lang="en-US" dirty="0"/>
          </a:p>
        </p:txBody>
      </p:sp>
      <p:pic>
        <p:nvPicPr>
          <p:cNvPr id="4" name="Picture 3"/>
          <p:cNvPicPr>
            <a:picLocks noChangeAspect="1"/>
          </p:cNvPicPr>
          <p:nvPr/>
        </p:nvPicPr>
        <p:blipFill>
          <a:blip r:embed="rId2"/>
          <a:stretch>
            <a:fillRect/>
          </a:stretch>
        </p:blipFill>
        <p:spPr>
          <a:xfrm>
            <a:off x="1786836" y="2352071"/>
            <a:ext cx="2295768" cy="1437680"/>
          </a:xfrm>
          <a:prstGeom prst="rect">
            <a:avLst/>
          </a:prstGeom>
        </p:spPr>
      </p:pic>
      <p:pic>
        <p:nvPicPr>
          <p:cNvPr id="5" name="Picture 4"/>
          <p:cNvPicPr>
            <a:picLocks noChangeAspect="1"/>
          </p:cNvPicPr>
          <p:nvPr/>
        </p:nvPicPr>
        <p:blipFill>
          <a:blip r:embed="rId3"/>
          <a:stretch>
            <a:fillRect/>
          </a:stretch>
        </p:blipFill>
        <p:spPr>
          <a:xfrm>
            <a:off x="8751828" y="1300949"/>
            <a:ext cx="3188399" cy="1422750"/>
          </a:xfrm>
          <a:prstGeom prst="rect">
            <a:avLst/>
          </a:prstGeom>
        </p:spPr>
      </p:pic>
      <p:pic>
        <p:nvPicPr>
          <p:cNvPr id="6" name="Picture 5"/>
          <p:cNvPicPr>
            <a:picLocks noChangeAspect="1"/>
          </p:cNvPicPr>
          <p:nvPr/>
        </p:nvPicPr>
        <p:blipFill>
          <a:blip r:embed="rId4"/>
          <a:stretch>
            <a:fillRect/>
          </a:stretch>
        </p:blipFill>
        <p:spPr>
          <a:xfrm>
            <a:off x="8293479" y="3323785"/>
            <a:ext cx="2235690" cy="1664110"/>
          </a:xfrm>
          <a:prstGeom prst="rect">
            <a:avLst/>
          </a:prstGeom>
        </p:spPr>
      </p:pic>
      <p:pic>
        <p:nvPicPr>
          <p:cNvPr id="8" name="Picture 7"/>
          <p:cNvPicPr>
            <a:picLocks noChangeAspect="1"/>
          </p:cNvPicPr>
          <p:nvPr/>
        </p:nvPicPr>
        <p:blipFill>
          <a:blip r:embed="rId5"/>
          <a:stretch>
            <a:fillRect/>
          </a:stretch>
        </p:blipFill>
        <p:spPr>
          <a:xfrm>
            <a:off x="460676" y="4838337"/>
            <a:ext cx="1740281" cy="1473563"/>
          </a:xfrm>
          <a:prstGeom prst="rect">
            <a:avLst/>
          </a:prstGeom>
        </p:spPr>
      </p:pic>
    </p:spTree>
    <p:extLst>
      <p:ext uri="{BB962C8B-B14F-4D97-AF65-F5344CB8AC3E}">
        <p14:creationId xmlns:p14="http://schemas.microsoft.com/office/powerpoint/2010/main" xmlns="" val="7566695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489" y="0"/>
            <a:ext cx="10355465" cy="1970469"/>
          </a:xfrm>
        </p:spPr>
        <p:txBody>
          <a:bodyPr>
            <a:normAutofit fontScale="90000"/>
          </a:bodyPr>
          <a:lstStyle/>
          <a:p>
            <a:pPr algn="ctr">
              <a:lnSpc>
                <a:spcPct val="100000"/>
              </a:lnSpc>
            </a:pPr>
            <a:r>
              <a:rPr lang="ro-RO" dirty="0" smtClean="0"/>
              <a:t>Obiectivul nr. 1</a:t>
            </a:r>
            <a:br>
              <a:rPr lang="ro-RO" dirty="0" smtClean="0"/>
            </a:br>
            <a:r>
              <a:rPr lang="ro-RO" b="1" dirty="0"/>
              <a:t>Creșterea reprezentativității asociației profesionale</a:t>
            </a:r>
            <a:endParaRPr lang="en-US" dirty="0"/>
          </a:p>
        </p:txBody>
      </p:sp>
      <p:pic>
        <p:nvPicPr>
          <p:cNvPr id="3" name="Picture 2"/>
          <p:cNvPicPr>
            <a:picLocks noChangeAspect="1"/>
          </p:cNvPicPr>
          <p:nvPr/>
        </p:nvPicPr>
        <p:blipFill>
          <a:blip r:embed="rId2"/>
          <a:stretch>
            <a:fillRect/>
          </a:stretch>
        </p:blipFill>
        <p:spPr>
          <a:xfrm>
            <a:off x="456717" y="1810074"/>
            <a:ext cx="11516342" cy="5047926"/>
          </a:xfrm>
          <a:prstGeom prst="rect">
            <a:avLst/>
          </a:prstGeom>
        </p:spPr>
      </p:pic>
    </p:spTree>
    <p:extLst>
      <p:ext uri="{BB962C8B-B14F-4D97-AF65-F5344CB8AC3E}">
        <p14:creationId xmlns:p14="http://schemas.microsoft.com/office/powerpoint/2010/main" xmlns="" val="2150823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020" y="-463640"/>
            <a:ext cx="10515600" cy="2459865"/>
          </a:xfrm>
        </p:spPr>
        <p:txBody>
          <a:bodyPr>
            <a:normAutofit fontScale="90000"/>
          </a:bodyPr>
          <a:lstStyle/>
          <a:p>
            <a:pPr algn="ctr">
              <a:lnSpc>
                <a:spcPct val="150000"/>
              </a:lnSpc>
            </a:pPr>
            <a:r>
              <a:rPr lang="ro-RO" dirty="0" smtClean="0"/>
              <a:t>Obiectivul nr. 2</a:t>
            </a:r>
            <a:br>
              <a:rPr lang="ro-RO" dirty="0" smtClean="0"/>
            </a:br>
            <a:r>
              <a:rPr lang="ro-RO" b="1" dirty="0" smtClean="0"/>
              <a:t>Stabilire parteneriate – dialog profesional </a:t>
            </a:r>
            <a:endParaRPr lang="en-US" dirty="0"/>
          </a:p>
        </p:txBody>
      </p:sp>
      <p:pic>
        <p:nvPicPr>
          <p:cNvPr id="3" name="Picture 2"/>
          <p:cNvPicPr>
            <a:picLocks noChangeAspect="1"/>
          </p:cNvPicPr>
          <p:nvPr/>
        </p:nvPicPr>
        <p:blipFill>
          <a:blip r:embed="rId2"/>
          <a:stretch>
            <a:fillRect/>
          </a:stretch>
        </p:blipFill>
        <p:spPr>
          <a:xfrm>
            <a:off x="440860" y="1810074"/>
            <a:ext cx="11516342" cy="5047926"/>
          </a:xfrm>
          <a:prstGeom prst="rect">
            <a:avLst/>
          </a:prstGeom>
        </p:spPr>
      </p:pic>
    </p:spTree>
    <p:extLst>
      <p:ext uri="{BB962C8B-B14F-4D97-AF65-F5344CB8AC3E}">
        <p14:creationId xmlns:p14="http://schemas.microsoft.com/office/powerpoint/2010/main" xmlns="" val="3783902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b="1" dirty="0" smtClean="0"/>
              <a:t>O2: Stabilire parteneriate – dialog profesional</a:t>
            </a:r>
            <a:endParaRPr lang="en-US" sz="3200" b="1" dirty="0"/>
          </a:p>
        </p:txBody>
      </p:sp>
      <p:sp>
        <p:nvSpPr>
          <p:cNvPr id="3" name="Content Placeholder 2"/>
          <p:cNvSpPr>
            <a:spLocks noGrp="1"/>
          </p:cNvSpPr>
          <p:nvPr>
            <p:ph idx="1"/>
          </p:nvPr>
        </p:nvSpPr>
        <p:spPr>
          <a:xfrm>
            <a:off x="450760" y="1593802"/>
            <a:ext cx="11269015" cy="4948665"/>
          </a:xfrm>
        </p:spPr>
        <p:txBody>
          <a:bodyPr>
            <a:normAutofit fontScale="92500" lnSpcReduction="20000"/>
          </a:bodyPr>
          <a:lstStyle/>
          <a:p>
            <a:pPr marL="0" indent="0" algn="just">
              <a:buNone/>
            </a:pPr>
            <a:r>
              <a:rPr lang="ro-RO" b="1" dirty="0" smtClean="0"/>
              <a:t>În relația cu Autoritatea Națională de Reglementare în Energie – ANRE:</a:t>
            </a:r>
          </a:p>
          <a:p>
            <a:pPr marL="0" indent="0" algn="just">
              <a:buNone/>
            </a:pPr>
            <a:endParaRPr lang="ro-RO" b="1" dirty="0"/>
          </a:p>
          <a:p>
            <a:pPr algn="just">
              <a:buFont typeface="Wingdings" panose="05000000000000000000" pitchFamily="2" charset="2"/>
              <a:buChar char="ü"/>
            </a:pPr>
            <a:r>
              <a:rPr lang="ro-RO" b="1" dirty="0" smtClean="0"/>
              <a:t> </a:t>
            </a:r>
            <a:r>
              <a:rPr lang="ro-RO" dirty="0" smtClean="0"/>
              <a:t>Transmis propuneri pentru actualizarea Regulamentului de autorizare;</a:t>
            </a:r>
          </a:p>
          <a:p>
            <a:pPr marL="0" indent="0" algn="just">
              <a:buNone/>
            </a:pPr>
            <a:r>
              <a:rPr lang="ro-RO" sz="1600" b="1" dirty="0" smtClean="0">
                <a:solidFill>
                  <a:srgbClr val="00B050"/>
                </a:solidFill>
              </a:rPr>
              <a:t>(Acțiune bifată Aprilie 2017)</a:t>
            </a:r>
          </a:p>
          <a:p>
            <a:pPr marL="0" indent="0" algn="just">
              <a:buNone/>
            </a:pPr>
            <a:endParaRPr lang="ro-RO" sz="1600" b="1" dirty="0">
              <a:solidFill>
                <a:srgbClr val="00B050"/>
              </a:solidFill>
            </a:endParaRPr>
          </a:p>
          <a:p>
            <a:pPr algn="just">
              <a:buFont typeface="Wingdings" panose="05000000000000000000" pitchFamily="2" charset="2"/>
              <a:buChar char="ü"/>
            </a:pPr>
            <a:r>
              <a:rPr lang="ro-RO" b="1" dirty="0" smtClean="0"/>
              <a:t> </a:t>
            </a:r>
            <a:r>
              <a:rPr lang="ro-RO" dirty="0" smtClean="0"/>
              <a:t>Propunere conținuturi cadru rapoarte AE și programe ME;</a:t>
            </a:r>
          </a:p>
          <a:p>
            <a:pPr marL="0" indent="0" algn="just">
              <a:buNone/>
            </a:pPr>
            <a:r>
              <a:rPr lang="ro-RO" sz="1600" b="1" dirty="0" smtClean="0">
                <a:solidFill>
                  <a:srgbClr val="FF0000"/>
                </a:solidFill>
              </a:rPr>
              <a:t>(Acțiune planificată Octombrie 2017)</a:t>
            </a:r>
          </a:p>
          <a:p>
            <a:pPr marL="0" indent="0" algn="just">
              <a:buNone/>
            </a:pPr>
            <a:endParaRPr lang="ro-RO" sz="1600" b="1" dirty="0">
              <a:solidFill>
                <a:srgbClr val="FF0000"/>
              </a:solidFill>
            </a:endParaRPr>
          </a:p>
          <a:p>
            <a:pPr algn="just">
              <a:buFont typeface="Wingdings" panose="05000000000000000000" pitchFamily="2" charset="2"/>
              <a:buChar char="ü"/>
            </a:pPr>
            <a:r>
              <a:rPr lang="ro-RO" b="1" dirty="0" smtClean="0"/>
              <a:t> </a:t>
            </a:r>
            <a:r>
              <a:rPr lang="ro-RO" dirty="0" smtClean="0"/>
              <a:t>Pregătire cadru raportare online AE și ME;</a:t>
            </a:r>
          </a:p>
          <a:p>
            <a:pPr marL="0" indent="0" algn="just">
              <a:buNone/>
            </a:pPr>
            <a:r>
              <a:rPr lang="ro-RO" sz="1600" b="1" dirty="0" smtClean="0">
                <a:solidFill>
                  <a:srgbClr val="FF0000"/>
                </a:solidFill>
              </a:rPr>
              <a:t>(Acțiune planificată Ianuarie 2018)</a:t>
            </a:r>
          </a:p>
          <a:p>
            <a:pPr marL="0" indent="0" algn="just">
              <a:buNone/>
            </a:pPr>
            <a:endParaRPr lang="ro-RO" b="1" dirty="0">
              <a:solidFill>
                <a:srgbClr val="FF0000"/>
              </a:solidFill>
            </a:endParaRPr>
          </a:p>
          <a:p>
            <a:pPr algn="just">
              <a:buFont typeface="Wingdings" panose="05000000000000000000" pitchFamily="2" charset="2"/>
              <a:buChar char="ü"/>
            </a:pPr>
            <a:r>
              <a:rPr lang="ro-RO" b="1" dirty="0" smtClean="0"/>
              <a:t> </a:t>
            </a:r>
            <a:r>
              <a:rPr lang="ro-RO" dirty="0" smtClean="0"/>
              <a:t>Implicare consultativă și decizională a SAMER în orice acțiune de reglementare legislativă, normativă sau de altă natură în domeniul eficienței energetice.</a:t>
            </a:r>
          </a:p>
          <a:p>
            <a:pPr marL="0" indent="0" algn="just">
              <a:buNone/>
            </a:pPr>
            <a:r>
              <a:rPr lang="ro-RO" sz="1600" b="1" dirty="0" smtClean="0">
                <a:solidFill>
                  <a:srgbClr val="FF0000"/>
                </a:solidFill>
              </a:rPr>
              <a:t>(Acțiune continuă)</a:t>
            </a:r>
          </a:p>
        </p:txBody>
      </p:sp>
    </p:spTree>
    <p:extLst>
      <p:ext uri="{BB962C8B-B14F-4D97-AF65-F5344CB8AC3E}">
        <p14:creationId xmlns:p14="http://schemas.microsoft.com/office/powerpoint/2010/main" xmlns="" val="1338657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b="1" dirty="0" smtClean="0"/>
              <a:t>O2: Stabilire parteneriate – dialog profesional</a:t>
            </a:r>
            <a:endParaRPr lang="en-US" sz="3200" b="1" dirty="0"/>
          </a:p>
        </p:txBody>
      </p:sp>
      <p:sp>
        <p:nvSpPr>
          <p:cNvPr id="3" name="Content Placeholder 2"/>
          <p:cNvSpPr>
            <a:spLocks noGrp="1"/>
          </p:cNvSpPr>
          <p:nvPr>
            <p:ph idx="1"/>
          </p:nvPr>
        </p:nvSpPr>
        <p:spPr>
          <a:xfrm>
            <a:off x="450760" y="1593802"/>
            <a:ext cx="11269015" cy="4948665"/>
          </a:xfrm>
        </p:spPr>
        <p:txBody>
          <a:bodyPr>
            <a:normAutofit fontScale="77500" lnSpcReduction="20000"/>
          </a:bodyPr>
          <a:lstStyle/>
          <a:p>
            <a:pPr marL="0" indent="0" algn="just">
              <a:buNone/>
            </a:pPr>
            <a:r>
              <a:rPr lang="ro-RO" b="1" dirty="0" smtClean="0"/>
              <a:t>În relația cu prestatorii de formare profesională – universități:</a:t>
            </a:r>
          </a:p>
          <a:p>
            <a:pPr marL="0" indent="0" algn="just">
              <a:buNone/>
            </a:pPr>
            <a:endParaRPr lang="ro-RO" b="1" dirty="0"/>
          </a:p>
          <a:p>
            <a:pPr algn="just">
              <a:buFont typeface="Wingdings" panose="05000000000000000000" pitchFamily="2" charset="2"/>
              <a:buChar char="ü"/>
            </a:pPr>
            <a:r>
              <a:rPr lang="ro-RO" b="1" dirty="0" smtClean="0"/>
              <a:t> </a:t>
            </a:r>
            <a:r>
              <a:rPr lang="ro-RO" dirty="0" smtClean="0"/>
              <a:t>Transmitere propuneri de actualizare curricule pregătire AE și ME;</a:t>
            </a:r>
          </a:p>
          <a:p>
            <a:pPr marL="0" indent="0" algn="just">
              <a:buNone/>
            </a:pPr>
            <a:r>
              <a:rPr lang="ro-RO" sz="1600" b="1" dirty="0" smtClean="0">
                <a:solidFill>
                  <a:srgbClr val="FF0000"/>
                </a:solidFill>
              </a:rPr>
              <a:t>(Acțiune planificată pentru Septembrie 2017)</a:t>
            </a:r>
          </a:p>
          <a:p>
            <a:pPr marL="0" indent="0" algn="just">
              <a:buNone/>
            </a:pPr>
            <a:endParaRPr lang="ro-RO" sz="1600" b="1" dirty="0">
              <a:solidFill>
                <a:srgbClr val="00B050"/>
              </a:solidFill>
            </a:endParaRPr>
          </a:p>
          <a:p>
            <a:pPr algn="just">
              <a:buFont typeface="Wingdings" panose="05000000000000000000" pitchFamily="2" charset="2"/>
              <a:buChar char="ü"/>
            </a:pPr>
            <a:r>
              <a:rPr lang="ro-RO" b="1" dirty="0" smtClean="0"/>
              <a:t> </a:t>
            </a:r>
            <a:r>
              <a:rPr lang="ro-RO" dirty="0" smtClean="0"/>
              <a:t>Implicare retribuită a membrilor SAMER în cursurile de formare AE și ME;</a:t>
            </a:r>
          </a:p>
          <a:p>
            <a:pPr marL="0" indent="0" algn="just">
              <a:buNone/>
            </a:pPr>
            <a:r>
              <a:rPr lang="ro-RO" sz="1600" b="1" dirty="0" smtClean="0">
                <a:solidFill>
                  <a:srgbClr val="FF0000"/>
                </a:solidFill>
              </a:rPr>
              <a:t>(Acțiune planificată din Octombrie 2017)</a:t>
            </a:r>
          </a:p>
          <a:p>
            <a:pPr marL="0" indent="0" algn="just">
              <a:buNone/>
            </a:pPr>
            <a:endParaRPr lang="ro-RO" sz="1600" b="1" dirty="0">
              <a:solidFill>
                <a:srgbClr val="FF0000"/>
              </a:solidFill>
            </a:endParaRPr>
          </a:p>
          <a:p>
            <a:pPr algn="just">
              <a:buFont typeface="Wingdings" panose="05000000000000000000" pitchFamily="2" charset="2"/>
              <a:buChar char="ü"/>
            </a:pPr>
            <a:r>
              <a:rPr lang="ro-RO" b="1" dirty="0" smtClean="0"/>
              <a:t> </a:t>
            </a:r>
            <a:r>
              <a:rPr lang="ro-RO" dirty="0" smtClean="0"/>
              <a:t>Implicare SAMER ca partener în proiecte internaționale cu universități pentru transfer cunoaștere, proceduri și instrumente de lucru către membrii asociației;</a:t>
            </a:r>
          </a:p>
          <a:p>
            <a:pPr marL="0" indent="0" algn="just">
              <a:buNone/>
            </a:pPr>
            <a:r>
              <a:rPr lang="ro-RO" sz="1600" b="1" dirty="0" smtClean="0">
                <a:solidFill>
                  <a:srgbClr val="FF0000"/>
                </a:solidFill>
              </a:rPr>
              <a:t>(Acțiune planificată până în Iunie 2018)</a:t>
            </a:r>
          </a:p>
          <a:p>
            <a:pPr marL="0" indent="0" algn="just">
              <a:buNone/>
            </a:pPr>
            <a:endParaRPr lang="ro-RO" b="1" dirty="0">
              <a:solidFill>
                <a:srgbClr val="FF0000"/>
              </a:solidFill>
            </a:endParaRPr>
          </a:p>
          <a:p>
            <a:pPr algn="just">
              <a:buFont typeface="Wingdings" panose="05000000000000000000" pitchFamily="2" charset="2"/>
              <a:buChar char="ü"/>
            </a:pPr>
            <a:r>
              <a:rPr lang="ro-RO" b="1" dirty="0" smtClean="0"/>
              <a:t> </a:t>
            </a:r>
            <a:r>
              <a:rPr lang="ro-RO" dirty="0" smtClean="0"/>
              <a:t>Promovarea serviciilor de audit și management energetic, respectiv a unor soluții de eficiență energetică și surse de locale de energie către Alianța Universităților din România pentru Energie Durabilă (AURED).</a:t>
            </a:r>
          </a:p>
          <a:p>
            <a:pPr marL="0" indent="0" algn="just">
              <a:buNone/>
            </a:pPr>
            <a:r>
              <a:rPr lang="ro-RO" sz="1600" b="1" dirty="0" smtClean="0">
                <a:solidFill>
                  <a:srgbClr val="FF0000"/>
                </a:solidFill>
              </a:rPr>
              <a:t>(Acțiune planificată pentru Septembrie 2017)</a:t>
            </a:r>
          </a:p>
        </p:txBody>
      </p:sp>
    </p:spTree>
    <p:extLst>
      <p:ext uri="{BB962C8B-B14F-4D97-AF65-F5344CB8AC3E}">
        <p14:creationId xmlns:p14="http://schemas.microsoft.com/office/powerpoint/2010/main" xmlns="" val="3440905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b="1" dirty="0" smtClean="0"/>
              <a:t>O2: Stabilire parteneriate – dialog profesional</a:t>
            </a:r>
            <a:endParaRPr lang="en-US" sz="3200" b="1" dirty="0"/>
          </a:p>
        </p:txBody>
      </p:sp>
      <p:sp>
        <p:nvSpPr>
          <p:cNvPr id="3" name="Content Placeholder 2"/>
          <p:cNvSpPr>
            <a:spLocks noGrp="1"/>
          </p:cNvSpPr>
          <p:nvPr>
            <p:ph idx="1"/>
          </p:nvPr>
        </p:nvSpPr>
        <p:spPr>
          <a:xfrm>
            <a:off x="450760" y="1593802"/>
            <a:ext cx="11269015" cy="4948665"/>
          </a:xfrm>
        </p:spPr>
        <p:txBody>
          <a:bodyPr>
            <a:normAutofit fontScale="77500" lnSpcReduction="20000"/>
          </a:bodyPr>
          <a:lstStyle/>
          <a:p>
            <a:pPr marL="0" indent="0" algn="just">
              <a:buNone/>
            </a:pPr>
            <a:r>
              <a:rPr lang="ro-RO" b="1" dirty="0" smtClean="0"/>
              <a:t>În relația cu mediul financiar-bancar, pentru finanțare proiecte eficiență energetică:</a:t>
            </a:r>
          </a:p>
          <a:p>
            <a:pPr marL="0" indent="0" algn="just">
              <a:buNone/>
            </a:pPr>
            <a:endParaRPr lang="ro-RO" b="1" dirty="0"/>
          </a:p>
          <a:p>
            <a:pPr algn="just">
              <a:buFont typeface="Wingdings" panose="05000000000000000000" pitchFamily="2" charset="2"/>
              <a:buChar char="ü"/>
            </a:pPr>
            <a:r>
              <a:rPr lang="ro-RO" b="1" dirty="0" smtClean="0"/>
              <a:t> BERD - </a:t>
            </a:r>
            <a:r>
              <a:rPr lang="ro-RO" dirty="0" smtClean="0"/>
              <a:t>Advice for Small Business: SAMER a primit propunerea de cofinanțare nerambursabilă 75% pentru audituri energetice, SF-uri eficiență, ISO 50001; Beneficiari: IMM-uri și auditorii energetici; Detalii: </a:t>
            </a:r>
            <a:r>
              <a:rPr lang="ro-RO" dirty="0" smtClean="0">
                <a:hlinkClick r:id="rId2"/>
              </a:rPr>
              <a:t>www.basromania.ro</a:t>
            </a:r>
            <a:r>
              <a:rPr lang="ro-RO" dirty="0" smtClean="0"/>
              <a:t> și via e-mail.</a:t>
            </a:r>
          </a:p>
          <a:p>
            <a:pPr marL="0" indent="0" algn="just">
              <a:buNone/>
            </a:pPr>
            <a:r>
              <a:rPr lang="ro-RO" sz="1600" b="1" dirty="0" smtClean="0">
                <a:solidFill>
                  <a:srgbClr val="00B050"/>
                </a:solidFill>
              </a:rPr>
              <a:t>(Acțiune bifată Mai 2017)</a:t>
            </a:r>
          </a:p>
          <a:p>
            <a:pPr marL="0" indent="0" algn="just">
              <a:buNone/>
            </a:pPr>
            <a:endParaRPr lang="ro-RO" sz="1600" b="1" dirty="0">
              <a:solidFill>
                <a:srgbClr val="00B050"/>
              </a:solidFill>
            </a:endParaRPr>
          </a:p>
          <a:p>
            <a:pPr algn="just">
              <a:buFont typeface="Wingdings" panose="05000000000000000000" pitchFamily="2" charset="2"/>
              <a:buChar char="ü"/>
            </a:pPr>
            <a:r>
              <a:rPr lang="ro-RO" b="1" dirty="0" smtClean="0"/>
              <a:t> Fondul Român pentru Eficiență Energetică </a:t>
            </a:r>
            <a:r>
              <a:rPr lang="ro-RO" dirty="0" smtClean="0"/>
              <a:t>– finanțare rambursabilă proiecte propuse de Auditorii Energetici sau de către Managerii Energetici în industrie și pentru autorități publice locale; FREE oferă membrilor SAMER opțiunea de a deveni promotori prin acorduri de parteneriat; </a:t>
            </a:r>
            <a:r>
              <a:rPr lang="ro-RO" dirty="0" smtClean="0">
                <a:hlinkClick r:id="rId3"/>
              </a:rPr>
              <a:t>www.free.org.ro</a:t>
            </a:r>
            <a:r>
              <a:rPr lang="ro-RO" dirty="0" smtClean="0"/>
              <a:t> </a:t>
            </a:r>
          </a:p>
          <a:p>
            <a:pPr marL="0" indent="0" algn="just">
              <a:buNone/>
            </a:pPr>
            <a:r>
              <a:rPr lang="ro-RO" sz="1600" b="1" dirty="0">
                <a:solidFill>
                  <a:srgbClr val="00B050"/>
                </a:solidFill>
              </a:rPr>
              <a:t>(Acțiune bifată </a:t>
            </a:r>
            <a:r>
              <a:rPr lang="en-US" sz="1600" b="1" dirty="0" err="1" smtClean="0">
                <a:solidFill>
                  <a:srgbClr val="00B050"/>
                </a:solidFill>
              </a:rPr>
              <a:t>Iunie</a:t>
            </a:r>
            <a:r>
              <a:rPr lang="ro-RO" sz="1600" b="1" dirty="0" smtClean="0">
                <a:solidFill>
                  <a:srgbClr val="00B050"/>
                </a:solidFill>
              </a:rPr>
              <a:t> </a:t>
            </a:r>
            <a:r>
              <a:rPr lang="ro-RO" sz="1600" b="1" dirty="0">
                <a:solidFill>
                  <a:srgbClr val="00B050"/>
                </a:solidFill>
              </a:rPr>
              <a:t>2017)</a:t>
            </a:r>
          </a:p>
          <a:p>
            <a:pPr marL="0" indent="0" algn="just">
              <a:buNone/>
            </a:pPr>
            <a:endParaRPr lang="ro-RO" sz="1600" b="1" dirty="0">
              <a:solidFill>
                <a:srgbClr val="FF0000"/>
              </a:solidFill>
            </a:endParaRPr>
          </a:p>
          <a:p>
            <a:pPr algn="just">
              <a:buFont typeface="Wingdings" panose="05000000000000000000" pitchFamily="2" charset="2"/>
              <a:buChar char="ü"/>
            </a:pPr>
            <a:r>
              <a:rPr lang="ro-RO" b="1" dirty="0" smtClean="0"/>
              <a:t> </a:t>
            </a:r>
            <a:r>
              <a:rPr lang="ro-RO" dirty="0" smtClean="0"/>
              <a:t>Propunere către mediul bancar să adreseze membrilor SAMER pachete de finanțare pentru evaluări energetice și pentru implementare soluții eficiență energetică și surse regenerabile de energie.</a:t>
            </a:r>
          </a:p>
          <a:p>
            <a:pPr marL="0" indent="0" algn="just">
              <a:buNone/>
            </a:pPr>
            <a:r>
              <a:rPr lang="ro-RO" sz="1600" b="1" dirty="0" smtClean="0">
                <a:solidFill>
                  <a:srgbClr val="FF0000"/>
                </a:solidFill>
              </a:rPr>
              <a:t>(Acțiune planificată Noiembrie 2017)</a:t>
            </a:r>
          </a:p>
        </p:txBody>
      </p:sp>
    </p:spTree>
    <p:extLst>
      <p:ext uri="{BB962C8B-B14F-4D97-AF65-F5344CB8AC3E}">
        <p14:creationId xmlns:p14="http://schemas.microsoft.com/office/powerpoint/2010/main" xmlns="" val="1994219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200" b="1" dirty="0" smtClean="0"/>
              <a:t>O2: Stabilire parteneriate – dialog profesional</a:t>
            </a:r>
            <a:endParaRPr lang="en-US" sz="3200" b="1" dirty="0"/>
          </a:p>
        </p:txBody>
      </p:sp>
      <p:sp>
        <p:nvSpPr>
          <p:cNvPr id="3" name="Content Placeholder 2"/>
          <p:cNvSpPr>
            <a:spLocks noGrp="1"/>
          </p:cNvSpPr>
          <p:nvPr>
            <p:ph idx="1"/>
          </p:nvPr>
        </p:nvSpPr>
        <p:spPr>
          <a:xfrm>
            <a:off x="450760" y="1593802"/>
            <a:ext cx="11269015" cy="4948665"/>
          </a:xfrm>
        </p:spPr>
        <p:txBody>
          <a:bodyPr>
            <a:normAutofit lnSpcReduction="10000"/>
          </a:bodyPr>
          <a:lstStyle/>
          <a:p>
            <a:pPr marL="0" indent="0" algn="just">
              <a:buNone/>
            </a:pPr>
            <a:r>
              <a:rPr lang="ro-RO" b="1" dirty="0" smtClean="0"/>
              <a:t>În relația cu ESCO, pentru implementare proiecte eficiență energetică:</a:t>
            </a:r>
          </a:p>
          <a:p>
            <a:pPr marL="0" indent="0" algn="just">
              <a:buNone/>
            </a:pPr>
            <a:endParaRPr lang="ro-RO" b="1" dirty="0"/>
          </a:p>
          <a:p>
            <a:pPr algn="just">
              <a:buFont typeface="Wingdings" panose="05000000000000000000" pitchFamily="2" charset="2"/>
              <a:buChar char="ü"/>
            </a:pPr>
            <a:r>
              <a:rPr lang="ro-RO" b="1" dirty="0" smtClean="0"/>
              <a:t> ESCOROM </a:t>
            </a:r>
            <a:r>
              <a:rPr lang="ro-RO" dirty="0" smtClean="0"/>
              <a:t>– Asociația companiilor ESCO din România propune SAMER un parteneriat pentru promovarea reciprocă și organizarea comună a unor workshop-uri pentru AE, ME, autorități publice, mediul industrial și de business;</a:t>
            </a:r>
          </a:p>
          <a:p>
            <a:pPr algn="just">
              <a:buFont typeface="Wingdings" panose="05000000000000000000" pitchFamily="2" charset="2"/>
              <a:buChar char="ü"/>
            </a:pPr>
            <a:endParaRPr lang="ro-RO" b="1" dirty="0"/>
          </a:p>
          <a:p>
            <a:pPr algn="just">
              <a:buFont typeface="Wingdings" panose="05000000000000000000" pitchFamily="2" charset="2"/>
              <a:buChar char="ü"/>
            </a:pPr>
            <a:r>
              <a:rPr lang="ro-RO" b="1" dirty="0" smtClean="0"/>
              <a:t> </a:t>
            </a:r>
            <a:r>
              <a:rPr lang="ro-RO" dirty="0" smtClean="0"/>
              <a:t>Companiile ESCO sunt interesate să facă parteneriate cu AE și ME pentru implementare soluții, prin EPC și plata din economiile generate – facilitare contacte între membrii interesați, respectiv posibil o platformă online de tip business to business (B2B);</a:t>
            </a:r>
            <a:endParaRPr lang="ro-RO" b="1" dirty="0" smtClean="0"/>
          </a:p>
          <a:p>
            <a:pPr marL="0" indent="0" algn="just">
              <a:buNone/>
            </a:pPr>
            <a:r>
              <a:rPr lang="ro-RO" sz="1600" b="1" dirty="0" smtClean="0">
                <a:solidFill>
                  <a:srgbClr val="00B050"/>
                </a:solidFill>
              </a:rPr>
              <a:t>(Acțiune iniți</a:t>
            </a:r>
            <a:r>
              <a:rPr lang="en-US" sz="1600" b="1" dirty="0" err="1" smtClean="0">
                <a:solidFill>
                  <a:srgbClr val="00B050"/>
                </a:solidFill>
              </a:rPr>
              <a:t>ata</a:t>
            </a:r>
            <a:r>
              <a:rPr lang="ro-RO" sz="1600" b="1" dirty="0" smtClean="0">
                <a:solidFill>
                  <a:srgbClr val="00B050"/>
                </a:solidFill>
              </a:rPr>
              <a:t> în Iunie 2017)</a:t>
            </a:r>
          </a:p>
        </p:txBody>
      </p:sp>
    </p:spTree>
    <p:extLst>
      <p:ext uri="{BB962C8B-B14F-4D97-AF65-F5344CB8AC3E}">
        <p14:creationId xmlns:p14="http://schemas.microsoft.com/office/powerpoint/2010/main" xmlns="" val="315308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TotalTime>
  <Words>965</Words>
  <Application>Microsoft Office PowerPoint</Application>
  <PresentationFormat>Custom</PresentationFormat>
  <Paragraphs>108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Misiune</vt:lpstr>
      <vt:lpstr>Obiective</vt:lpstr>
      <vt:lpstr>Obiectivul nr. 1 Creșterea reprezentativității asociației profesionale</vt:lpstr>
      <vt:lpstr>Obiectivul nr. 2 Stabilire parteneriate – dialog profesional </vt:lpstr>
      <vt:lpstr>O2: Stabilire parteneriate – dialog profesional</vt:lpstr>
      <vt:lpstr>O2: Stabilire parteneriate – dialog profesional</vt:lpstr>
      <vt:lpstr>O2: Stabilire parteneriate – dialog profesional</vt:lpstr>
      <vt:lpstr>O2: Stabilire parteneriate – dialog profesional</vt:lpstr>
      <vt:lpstr>O2: Stabilire parteneriate – dialog profesional</vt:lpstr>
      <vt:lpstr>O3: Comunicare și diseminare internă</vt:lpstr>
      <vt:lpstr>Obiectivul nr. 4 Accesare oportunități pentru membrii SAMER</vt:lpstr>
      <vt:lpstr>Resurse – reprezentare în parteneriate</vt:lpstr>
      <vt:lpstr>Resurse – grupuri de acțiune pe arii de competențe</vt:lpstr>
      <vt:lpstr>Resurse – portal web SAMER</vt:lpstr>
      <vt:lpstr>Slide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acțiune SAMER 2017 – 2018 </dc:title>
  <dc:creator>Microsoft</dc:creator>
  <cp:lastModifiedBy>Grig</cp:lastModifiedBy>
  <cp:revision>51</cp:revision>
  <dcterms:created xsi:type="dcterms:W3CDTF">2017-04-25T10:02:22Z</dcterms:created>
  <dcterms:modified xsi:type="dcterms:W3CDTF">2017-10-02T09:41:45Z</dcterms:modified>
</cp:coreProperties>
</file>